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71" r:id="rId2"/>
    <p:sldId id="269" r:id="rId3"/>
    <p:sldId id="256" r:id="rId4"/>
    <p:sldId id="257" r:id="rId5"/>
    <p:sldId id="258" r:id="rId6"/>
    <p:sldId id="267" r:id="rId7"/>
    <p:sldId id="268" r:id="rId8"/>
    <p:sldId id="259" r:id="rId9"/>
    <p:sldId id="260" r:id="rId10"/>
    <p:sldId id="261" r:id="rId11"/>
    <p:sldId id="262" r:id="rId12"/>
    <p:sldId id="263" r:id="rId13"/>
    <p:sldId id="264" r:id="rId14"/>
    <p:sldId id="265" r:id="rId15"/>
    <p:sldId id="270" r:id="rId16"/>
  </p:sldIdLst>
  <p:sldSz cx="14630400" cy="8229600"/>
  <p:notesSz cx="8229600" cy="14630400"/>
  <p:embeddedFontLst>
    <p:embeddedFont>
      <p:font typeface="Fraunces Extra Bold" pitchFamily="2" charset="0"/>
      <p:regular r:id="rId18"/>
    </p:embeddedFont>
    <p:embeddedFont>
      <p:font typeface="Nobile" panose="02000503050000020004" pitchFamily="2"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ndiravi2123@gmail.com" initials="" lastIdx="1" clrIdx="0">
    <p:extLst>
      <p:ext uri="{19B8F6BF-5375-455C-9EA6-DF929625EA0E}">
        <p15:presenceInfo xmlns:p15="http://schemas.microsoft.com/office/powerpoint/2012/main" userId="7834529e1db3961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font" Target="fonts/font1.fntdata" /><Relationship Id="rId3" Type="http://schemas.openxmlformats.org/officeDocument/2006/relationships/slide" Target="slides/slide2.xml" /><Relationship Id="rId21" Type="http://schemas.openxmlformats.org/officeDocument/2006/relationships/presProps" Target="pres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notesMaster" Target="notesMasters/notesMaster1.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commentAuthors" Target="commentAuthor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tableStyles" Target="tableStyles.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theme" Target="theme/theme1.xml" /><Relationship Id="rId10" Type="http://schemas.openxmlformats.org/officeDocument/2006/relationships/slide" Target="slides/slide9.xml" /><Relationship Id="rId19" Type="http://schemas.openxmlformats.org/officeDocument/2006/relationships/font" Target="fonts/font2.fntdata"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viewProps" Target="viewProps.xml" /></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5-27T00:26:41.690" idx="1">
    <p:pos x="10" y="10"/>
    <p:text>create an contents slide </p:text>
    <p:extLst>
      <p:ext uri="{C676402C-5697-4E1C-873F-D02D1690AC5C}">
        <p15:threadingInfo xmlns:p15="http://schemas.microsoft.com/office/powerpoint/2012/main" timeZoneBias="-33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F13631C7-593B-9448-8C2F-A989564F2E7C}" type="datetimeFigureOut">
              <a:rPr lang="en-US"/>
              <a:t>5/28/2025</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CCD2FBA3-15BE-8943-8DA3-D92146277FCE}" type="slidenum">
              <a:rPr lang="en-US"/>
              <a:t>‹#›</a:t>
            </a:fld>
            <a:endParaRPr lang="en-US"/>
          </a:p>
        </p:txBody>
      </p:sp>
    </p:spTree>
    <p:extLst>
      <p:ext uri="{BB962C8B-B14F-4D97-AF65-F5344CB8AC3E}">
        <p14:creationId xmlns:p14="http://schemas.microsoft.com/office/powerpoint/2010/main" val="449804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hyperlink" Target="https://gamma.app/?utm_source=made-with-gamma" TargetMode="External"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8" Type="http://schemas.openxmlformats.org/officeDocument/2006/relationships/image" Target="../media/image18.png" /><Relationship Id="rId3" Type="http://schemas.openxmlformats.org/officeDocument/2006/relationships/image" Target="../media/image13.png" /><Relationship Id="rId7" Type="http://schemas.openxmlformats.org/officeDocument/2006/relationships/image" Target="../media/image17.png" /><Relationship Id="rId2" Type="http://schemas.openxmlformats.org/officeDocument/2006/relationships/notesSlide" Target="../notesSlides/notesSlide6.xml" /><Relationship Id="rId1" Type="http://schemas.openxmlformats.org/officeDocument/2006/relationships/slideLayout" Target="../slideLayouts/slideLayout7.xml" /><Relationship Id="rId6" Type="http://schemas.openxmlformats.org/officeDocument/2006/relationships/image" Target="../media/image16.png" /><Relationship Id="rId5" Type="http://schemas.openxmlformats.org/officeDocument/2006/relationships/image" Target="../media/image15.png" /><Relationship Id="rId10" Type="http://schemas.openxmlformats.org/officeDocument/2006/relationships/image" Target="../media/image20.png" /><Relationship Id="rId4" Type="http://schemas.openxmlformats.org/officeDocument/2006/relationships/image" Target="../media/image14.png" /><Relationship Id="rId9" Type="http://schemas.openxmlformats.org/officeDocument/2006/relationships/image" Target="../media/image19.png" /></Relationships>
</file>

<file path=ppt/slides/_rels/slide11.xml.rels><?xml version="1.0" encoding="UTF-8" standalone="yes"?>
<Relationships xmlns="http://schemas.openxmlformats.org/package/2006/relationships"><Relationship Id="rId3" Type="http://schemas.openxmlformats.org/officeDocument/2006/relationships/image" Target="../media/image21.png" /><Relationship Id="rId7" Type="http://schemas.openxmlformats.org/officeDocument/2006/relationships/image" Target="../media/image25.png" /><Relationship Id="rId2" Type="http://schemas.openxmlformats.org/officeDocument/2006/relationships/notesSlide" Target="../notesSlides/notesSlide7.xml" /><Relationship Id="rId1" Type="http://schemas.openxmlformats.org/officeDocument/2006/relationships/slideLayout" Target="../slideLayouts/slideLayout8.xml" /><Relationship Id="rId6" Type="http://schemas.openxmlformats.org/officeDocument/2006/relationships/image" Target="../media/image24.png" /><Relationship Id="rId5" Type="http://schemas.openxmlformats.org/officeDocument/2006/relationships/image" Target="../media/image23.png" /><Relationship Id="rId4" Type="http://schemas.openxmlformats.org/officeDocument/2006/relationships/image" Target="../media/image22.png" /></Relationships>
</file>

<file path=ppt/slides/_rels/slide12.xml.rels><?xml version="1.0" encoding="UTF-8" standalone="yes"?>
<Relationships xmlns="http://schemas.openxmlformats.org/package/2006/relationships"><Relationship Id="rId3" Type="http://schemas.openxmlformats.org/officeDocument/2006/relationships/image" Target="../media/image26.png" /><Relationship Id="rId2" Type="http://schemas.openxmlformats.org/officeDocument/2006/relationships/notesSlide" Target="../notesSlides/notesSlide8.xml" /><Relationship Id="rId1" Type="http://schemas.openxmlformats.org/officeDocument/2006/relationships/slideLayout" Target="../slideLayouts/slideLayout9.xml" /><Relationship Id="rId6" Type="http://schemas.openxmlformats.org/officeDocument/2006/relationships/image" Target="../media/image29.png" /><Relationship Id="rId5" Type="http://schemas.openxmlformats.org/officeDocument/2006/relationships/image" Target="../media/image28.png" /><Relationship Id="rId4" Type="http://schemas.openxmlformats.org/officeDocument/2006/relationships/image" Target="../media/image27.png" /></Relationships>
</file>

<file path=ppt/slides/_rels/slide13.xml.rels><?xml version="1.0" encoding="UTF-8" standalone="yes"?>
<Relationships xmlns="http://schemas.openxmlformats.org/package/2006/relationships"><Relationship Id="rId3" Type="http://schemas.openxmlformats.org/officeDocument/2006/relationships/image" Target="../media/image30.png" /><Relationship Id="rId2" Type="http://schemas.openxmlformats.org/officeDocument/2006/relationships/notesSlide" Target="../notesSlides/notesSlide9.xml" /><Relationship Id="rId1" Type="http://schemas.openxmlformats.org/officeDocument/2006/relationships/slideLayout" Target="../slideLayouts/slideLayout10.xml" /><Relationship Id="rId6" Type="http://schemas.openxmlformats.org/officeDocument/2006/relationships/image" Target="../media/image33.png" /><Relationship Id="rId5" Type="http://schemas.openxmlformats.org/officeDocument/2006/relationships/image" Target="../media/image32.png" /><Relationship Id="rId4" Type="http://schemas.openxmlformats.org/officeDocument/2006/relationships/image" Target="../media/image31.png" /></Relationships>
</file>

<file path=ppt/slides/_rels/slide14.xml.rels><?xml version="1.0" encoding="UTF-8" standalone="yes"?>
<Relationships xmlns="http://schemas.openxmlformats.org/package/2006/relationships"><Relationship Id="rId3" Type="http://schemas.openxmlformats.org/officeDocument/2006/relationships/image" Target="../media/image34.png" /><Relationship Id="rId2" Type="http://schemas.openxmlformats.org/officeDocument/2006/relationships/notesSlide" Target="../notesSlides/notesSlide10.xml" /><Relationship Id="rId1" Type="http://schemas.openxmlformats.org/officeDocument/2006/relationships/slideLayout" Target="../slideLayouts/slideLayout11.xml" /></Relationships>
</file>

<file path=ppt/slides/_rels/slide15.xml.rels><?xml version="1.0" encoding="UTF-8" standalone="yes"?>
<Relationships xmlns="http://schemas.openxmlformats.org/package/2006/relationships"><Relationship Id="rId2" Type="http://schemas.openxmlformats.org/officeDocument/2006/relationships/image" Target="../media/image35.jpeg" /><Relationship Id="rId1" Type="http://schemas.openxmlformats.org/officeDocument/2006/relationships/slideLayout" Target="../slideLayouts/slideLayout11.xml" /></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1.xml" /><Relationship Id="rId2" Type="http://schemas.openxmlformats.org/officeDocument/2006/relationships/image" Target="../media/image3.jpe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3.xml" /><Relationship Id="rId1" Type="http://schemas.openxmlformats.org/officeDocument/2006/relationships/slideLayout" Target="../slideLayouts/slideLayout4.xml" /></Relationships>
</file>

<file path=ppt/slides/_rels/slide6.xml.rels><?xml version="1.0" encoding="UTF-8" standalone="yes"?>
<Relationships xmlns="http://schemas.openxmlformats.org/package/2006/relationships"><Relationship Id="rId2" Type="http://schemas.openxmlformats.org/officeDocument/2006/relationships/image" Target="../media/image6.jpeg" /><Relationship Id="rId1" Type="http://schemas.openxmlformats.org/officeDocument/2006/relationships/slideLayout" Target="../slideLayouts/slideLayout3.xml" /></Relationships>
</file>

<file path=ppt/slides/_rels/slide7.xml.rels><?xml version="1.0" encoding="UTF-8" standalone="yes"?>
<Relationships xmlns="http://schemas.openxmlformats.org/package/2006/relationships"><Relationship Id="rId2" Type="http://schemas.openxmlformats.org/officeDocument/2006/relationships/image" Target="../media/image7.jpe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4.xml" /><Relationship Id="rId1" Type="http://schemas.openxmlformats.org/officeDocument/2006/relationships/slideLayout" Target="../slideLayouts/slideLayout5.xml" /></Relationships>
</file>

<file path=ppt/slides/_rels/slide9.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5.xml" /><Relationship Id="rId1" Type="http://schemas.openxmlformats.org/officeDocument/2006/relationships/slideLayout" Target="../slideLayouts/slideLayout6.xml" /><Relationship Id="rId6" Type="http://schemas.openxmlformats.org/officeDocument/2006/relationships/image" Target="../media/image12.png" /><Relationship Id="rId5" Type="http://schemas.openxmlformats.org/officeDocument/2006/relationships/image" Target="../media/image11.png" /><Relationship Id="rId4" Type="http://schemas.openxmlformats.org/officeDocument/2006/relationships/image" Target="../media/image10.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9665D10-184E-B431-239F-8A87CF600A2F}"/>
              </a:ext>
            </a:extLst>
          </p:cNvPr>
          <p:cNvPicPr>
            <a:picLocks noChangeAspect="1"/>
          </p:cNvPicPr>
          <p:nvPr/>
        </p:nvPicPr>
        <p:blipFill>
          <a:blip r:embed="rId2"/>
          <a:stretch>
            <a:fillRect/>
          </a:stretch>
        </p:blipFill>
        <p:spPr>
          <a:xfrm>
            <a:off x="0" y="0"/>
            <a:ext cx="14630400" cy="8229600"/>
          </a:xfrm>
          <a:prstGeom prst="rect">
            <a:avLst/>
          </a:prstGeom>
        </p:spPr>
      </p:pic>
    </p:spTree>
    <p:extLst>
      <p:ext uri="{BB962C8B-B14F-4D97-AF65-F5344CB8AC3E}">
        <p14:creationId xmlns:p14="http://schemas.microsoft.com/office/powerpoint/2010/main" val="4390723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896660"/>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Sensors and Actuators: Soil Moisture, Water Pump</a:t>
            </a:r>
            <a:endParaRPr lang="en-US" sz="4450" dirty="0"/>
          </a:p>
        </p:txBody>
      </p:sp>
      <p:sp>
        <p:nvSpPr>
          <p:cNvPr id="3" name="Text 1"/>
          <p:cNvSpPr/>
          <p:nvPr/>
        </p:nvSpPr>
        <p:spPr>
          <a:xfrm>
            <a:off x="1726287" y="3034427"/>
            <a:ext cx="2966204" cy="354330"/>
          </a:xfrm>
          <a:prstGeom prst="rect">
            <a:avLst/>
          </a:prstGeom>
          <a:noFill/>
          <a:ln/>
        </p:spPr>
        <p:txBody>
          <a:bodyPr wrap="none" lIns="0" tIns="0" rIns="0" bIns="0" rtlCol="0" anchor="t"/>
          <a:lstStyle/>
          <a:p>
            <a:pPr marL="0" indent="0" algn="r">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Soil Moisture Sensor</a:t>
            </a:r>
            <a:endParaRPr lang="en-US" sz="2200" dirty="0"/>
          </a:p>
        </p:txBody>
      </p:sp>
      <p:sp>
        <p:nvSpPr>
          <p:cNvPr id="4" name="Text 2"/>
          <p:cNvSpPr/>
          <p:nvPr/>
        </p:nvSpPr>
        <p:spPr>
          <a:xfrm>
            <a:off x="793790" y="3524845"/>
            <a:ext cx="3898702" cy="1088708"/>
          </a:xfrm>
          <a:prstGeom prst="rect">
            <a:avLst/>
          </a:prstGeom>
          <a:noFill/>
          <a:ln/>
        </p:spPr>
        <p:txBody>
          <a:bodyPr wrap="square" lIns="0" tIns="0" rIns="0" bIns="0" rtlCol="0" anchor="t"/>
          <a:lstStyle/>
          <a:p>
            <a:pPr marL="0" indent="0" algn="r">
              <a:lnSpc>
                <a:spcPts val="2850"/>
              </a:lnSpc>
              <a:buNone/>
            </a:pPr>
            <a:r>
              <a:rPr lang="en-US" sz="1750" dirty="0">
                <a:solidFill>
                  <a:srgbClr val="405449"/>
                </a:solidFill>
                <a:latin typeface="Nobile" pitchFamily="34" charset="0"/>
                <a:ea typeface="Nobile" pitchFamily="34" charset="-122"/>
                <a:cs typeface="Nobile" pitchFamily="34" charset="-120"/>
              </a:rPr>
              <a:t>Detects the moisture content in the soil. It sends analog signals to Arduino.</a:t>
            </a:r>
            <a:endParaRPr lang="en-US" sz="1750" dirty="0"/>
          </a:p>
        </p:txBody>
      </p:sp>
      <p:pic>
        <p:nvPicPr>
          <p:cNvPr id="5" name="Image 0" descr="preencoded.png"/>
          <p:cNvPicPr>
            <a:picLocks noChangeAspect="1"/>
          </p:cNvPicPr>
          <p:nvPr/>
        </p:nvPicPr>
        <p:blipFill>
          <a:blip r:embed="rId3"/>
          <a:stretch>
            <a:fillRect/>
          </a:stretch>
        </p:blipFill>
        <p:spPr>
          <a:xfrm>
            <a:off x="5032653" y="2767846"/>
            <a:ext cx="4564975" cy="4564975"/>
          </a:xfrm>
          <a:prstGeom prst="rect">
            <a:avLst/>
          </a:prstGeom>
        </p:spPr>
      </p:pic>
      <p:pic>
        <p:nvPicPr>
          <p:cNvPr id="6" name="Image 1" descr="preencoded.png"/>
          <p:cNvPicPr>
            <a:picLocks noChangeAspect="1"/>
          </p:cNvPicPr>
          <p:nvPr/>
        </p:nvPicPr>
        <p:blipFill>
          <a:blip r:embed="rId4"/>
          <a:stretch>
            <a:fillRect/>
          </a:stretch>
        </p:blipFill>
        <p:spPr>
          <a:xfrm>
            <a:off x="6015633" y="3708321"/>
            <a:ext cx="339328" cy="424220"/>
          </a:xfrm>
          <a:prstGeom prst="rect">
            <a:avLst/>
          </a:prstGeom>
        </p:spPr>
      </p:pic>
      <p:sp>
        <p:nvSpPr>
          <p:cNvPr id="7" name="Text 3"/>
          <p:cNvSpPr/>
          <p:nvPr/>
        </p:nvSpPr>
        <p:spPr>
          <a:xfrm>
            <a:off x="9937790" y="303442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Threshold Logic</a:t>
            </a:r>
            <a:endParaRPr lang="en-US" sz="2200" dirty="0"/>
          </a:p>
        </p:txBody>
      </p:sp>
      <p:sp>
        <p:nvSpPr>
          <p:cNvPr id="8" name="Text 4"/>
          <p:cNvSpPr/>
          <p:nvPr/>
        </p:nvSpPr>
        <p:spPr>
          <a:xfrm>
            <a:off x="9937790" y="3524845"/>
            <a:ext cx="3898821"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If moisture falls below a set threshold, irrigation activates. This prevents dehydration.</a:t>
            </a:r>
            <a:endParaRPr lang="en-US" sz="1750" dirty="0"/>
          </a:p>
        </p:txBody>
      </p:sp>
      <p:pic>
        <p:nvPicPr>
          <p:cNvPr id="9" name="Image 2" descr="preencoded.png"/>
          <p:cNvPicPr>
            <a:picLocks noChangeAspect="1"/>
          </p:cNvPicPr>
          <p:nvPr/>
        </p:nvPicPr>
        <p:blipFill>
          <a:blip r:embed="rId5"/>
          <a:stretch>
            <a:fillRect/>
          </a:stretch>
        </p:blipFill>
        <p:spPr>
          <a:xfrm>
            <a:off x="5032653" y="2767846"/>
            <a:ext cx="4564975" cy="4564975"/>
          </a:xfrm>
          <a:prstGeom prst="rect">
            <a:avLst/>
          </a:prstGeom>
        </p:spPr>
      </p:pic>
      <p:pic>
        <p:nvPicPr>
          <p:cNvPr id="10" name="Image 3" descr="preencoded.png"/>
          <p:cNvPicPr>
            <a:picLocks noChangeAspect="1"/>
          </p:cNvPicPr>
          <p:nvPr/>
        </p:nvPicPr>
        <p:blipFill>
          <a:blip r:embed="rId6"/>
          <a:stretch>
            <a:fillRect/>
          </a:stretch>
        </p:blipFill>
        <p:spPr>
          <a:xfrm>
            <a:off x="8275201" y="3708321"/>
            <a:ext cx="339328" cy="424220"/>
          </a:xfrm>
          <a:prstGeom prst="rect">
            <a:avLst/>
          </a:prstGeom>
        </p:spPr>
      </p:pic>
      <p:sp>
        <p:nvSpPr>
          <p:cNvPr id="11" name="Text 5"/>
          <p:cNvSpPr/>
          <p:nvPr/>
        </p:nvSpPr>
        <p:spPr>
          <a:xfrm>
            <a:off x="9937790" y="566844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Water Pump</a:t>
            </a:r>
            <a:endParaRPr lang="en-US" sz="2200" dirty="0"/>
          </a:p>
        </p:txBody>
      </p:sp>
      <p:sp>
        <p:nvSpPr>
          <p:cNvPr id="12" name="Text 6"/>
          <p:cNvSpPr/>
          <p:nvPr/>
        </p:nvSpPr>
        <p:spPr>
          <a:xfrm>
            <a:off x="9937790" y="6158865"/>
            <a:ext cx="3898821"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Actuator for water delivery. Controlled by Arduino via a relay.</a:t>
            </a:r>
            <a:endParaRPr lang="en-US" sz="1750" dirty="0"/>
          </a:p>
        </p:txBody>
      </p:sp>
      <p:pic>
        <p:nvPicPr>
          <p:cNvPr id="13" name="Image 4" descr="preencoded.png"/>
          <p:cNvPicPr>
            <a:picLocks noChangeAspect="1"/>
          </p:cNvPicPr>
          <p:nvPr/>
        </p:nvPicPr>
        <p:blipFill>
          <a:blip r:embed="rId7"/>
          <a:stretch>
            <a:fillRect/>
          </a:stretch>
        </p:blipFill>
        <p:spPr>
          <a:xfrm>
            <a:off x="5032653" y="2767846"/>
            <a:ext cx="4564975" cy="4564975"/>
          </a:xfrm>
          <a:prstGeom prst="rect">
            <a:avLst/>
          </a:prstGeom>
        </p:spPr>
      </p:pic>
      <p:pic>
        <p:nvPicPr>
          <p:cNvPr id="14" name="Image 5" descr="preencoded.png"/>
          <p:cNvPicPr>
            <a:picLocks noChangeAspect="1"/>
          </p:cNvPicPr>
          <p:nvPr/>
        </p:nvPicPr>
        <p:blipFill>
          <a:blip r:embed="rId8"/>
          <a:stretch>
            <a:fillRect/>
          </a:stretch>
        </p:blipFill>
        <p:spPr>
          <a:xfrm>
            <a:off x="8275201" y="5967889"/>
            <a:ext cx="339328" cy="424220"/>
          </a:xfrm>
          <a:prstGeom prst="rect">
            <a:avLst/>
          </a:prstGeom>
        </p:spPr>
      </p:pic>
      <p:sp>
        <p:nvSpPr>
          <p:cNvPr id="15" name="Text 7"/>
          <p:cNvSpPr/>
          <p:nvPr/>
        </p:nvSpPr>
        <p:spPr>
          <a:xfrm>
            <a:off x="1857256" y="5486995"/>
            <a:ext cx="2835235" cy="354330"/>
          </a:xfrm>
          <a:prstGeom prst="rect">
            <a:avLst/>
          </a:prstGeom>
          <a:noFill/>
          <a:ln/>
        </p:spPr>
        <p:txBody>
          <a:bodyPr wrap="none" lIns="0" tIns="0" rIns="0" bIns="0" rtlCol="0" anchor="t"/>
          <a:lstStyle/>
          <a:p>
            <a:pPr marL="0" indent="0" algn="r">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Relay Module</a:t>
            </a:r>
            <a:endParaRPr lang="en-US" sz="2200" dirty="0"/>
          </a:p>
        </p:txBody>
      </p:sp>
      <p:sp>
        <p:nvSpPr>
          <p:cNvPr id="16" name="Text 8"/>
          <p:cNvSpPr/>
          <p:nvPr/>
        </p:nvSpPr>
        <p:spPr>
          <a:xfrm>
            <a:off x="793790" y="5977414"/>
            <a:ext cx="3898702" cy="1088708"/>
          </a:xfrm>
          <a:prstGeom prst="rect">
            <a:avLst/>
          </a:prstGeom>
          <a:noFill/>
          <a:ln/>
        </p:spPr>
        <p:txBody>
          <a:bodyPr wrap="square" lIns="0" tIns="0" rIns="0" bIns="0" rtlCol="0" anchor="t"/>
          <a:lstStyle/>
          <a:p>
            <a:pPr marL="0" indent="0" algn="r">
              <a:lnSpc>
                <a:spcPts val="2850"/>
              </a:lnSpc>
              <a:buNone/>
            </a:pPr>
            <a:r>
              <a:rPr lang="en-US" sz="1750" dirty="0">
                <a:solidFill>
                  <a:srgbClr val="405449"/>
                </a:solidFill>
                <a:latin typeface="Nobile" pitchFamily="34" charset="0"/>
                <a:ea typeface="Nobile" pitchFamily="34" charset="-122"/>
                <a:cs typeface="Nobile" pitchFamily="34" charset="-120"/>
              </a:rPr>
              <a:t>Safely switches the high-power pump. It protects the Arduino board.</a:t>
            </a:r>
            <a:endParaRPr lang="en-US" sz="1750" dirty="0"/>
          </a:p>
        </p:txBody>
      </p:sp>
      <p:pic>
        <p:nvPicPr>
          <p:cNvPr id="17" name="Image 6" descr="preencoded.png"/>
          <p:cNvPicPr>
            <a:picLocks noChangeAspect="1"/>
          </p:cNvPicPr>
          <p:nvPr/>
        </p:nvPicPr>
        <p:blipFill>
          <a:blip r:embed="rId9"/>
          <a:stretch>
            <a:fillRect/>
          </a:stretch>
        </p:blipFill>
        <p:spPr>
          <a:xfrm>
            <a:off x="5032653" y="2767846"/>
            <a:ext cx="4564975" cy="4564975"/>
          </a:xfrm>
          <a:prstGeom prst="rect">
            <a:avLst/>
          </a:prstGeom>
        </p:spPr>
      </p:pic>
      <p:pic>
        <p:nvPicPr>
          <p:cNvPr id="18" name="Image 7" descr="preencoded.png"/>
          <p:cNvPicPr>
            <a:picLocks noChangeAspect="1"/>
          </p:cNvPicPr>
          <p:nvPr/>
        </p:nvPicPr>
        <p:blipFill>
          <a:blip r:embed="rId10"/>
          <a:stretch>
            <a:fillRect/>
          </a:stretch>
        </p:blipFill>
        <p:spPr>
          <a:xfrm>
            <a:off x="6015633" y="5967889"/>
            <a:ext cx="339328" cy="42422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6010" y="984885"/>
            <a:ext cx="7764780" cy="1231344"/>
          </a:xfrm>
          <a:prstGeom prst="rect">
            <a:avLst/>
          </a:prstGeom>
          <a:noFill/>
          <a:ln/>
        </p:spPr>
        <p:txBody>
          <a:bodyPr wrap="square" lIns="0" tIns="0" rIns="0" bIns="0" rtlCol="0" anchor="t"/>
          <a:lstStyle/>
          <a:p>
            <a:pPr marL="0" indent="0" algn="l">
              <a:lnSpc>
                <a:spcPts val="4800"/>
              </a:lnSpc>
              <a:buNone/>
            </a:pPr>
            <a:r>
              <a:rPr lang="en-US" sz="3850" b="1" dirty="0">
                <a:solidFill>
                  <a:srgbClr val="3B4540"/>
                </a:solidFill>
                <a:latin typeface="Fraunces Extra Bold" pitchFamily="34" charset="0"/>
                <a:ea typeface="Fraunces Extra Bold" pitchFamily="34" charset="-122"/>
                <a:cs typeface="Fraunces Extra Bold" pitchFamily="34" charset="-120"/>
              </a:rPr>
              <a:t>Software Implementation: Arduino IDE Programming</a:t>
            </a:r>
            <a:endParaRPr lang="en-US" sz="3850" dirty="0"/>
          </a:p>
        </p:txBody>
      </p:sp>
      <p:sp>
        <p:nvSpPr>
          <p:cNvPr id="4" name="Shape 1"/>
          <p:cNvSpPr/>
          <p:nvPr/>
        </p:nvSpPr>
        <p:spPr>
          <a:xfrm>
            <a:off x="6397585" y="2511742"/>
            <a:ext cx="22860" cy="4732853"/>
          </a:xfrm>
          <a:prstGeom prst="roundRect">
            <a:avLst>
              <a:gd name="adj" fmla="val 775724"/>
            </a:avLst>
          </a:prstGeom>
          <a:solidFill>
            <a:srgbClr val="CED9CE"/>
          </a:solidFill>
          <a:ln/>
        </p:spPr>
      </p:sp>
      <p:sp>
        <p:nvSpPr>
          <p:cNvPr id="5" name="Shape 2"/>
          <p:cNvSpPr/>
          <p:nvPr/>
        </p:nvSpPr>
        <p:spPr>
          <a:xfrm>
            <a:off x="6596360" y="2721888"/>
            <a:ext cx="591026" cy="22860"/>
          </a:xfrm>
          <a:prstGeom prst="roundRect">
            <a:avLst>
              <a:gd name="adj" fmla="val 775724"/>
            </a:avLst>
          </a:prstGeom>
          <a:solidFill>
            <a:srgbClr val="CED9CE"/>
          </a:solidFill>
          <a:ln/>
        </p:spPr>
      </p:sp>
      <p:sp>
        <p:nvSpPr>
          <p:cNvPr id="6" name="Shape 3"/>
          <p:cNvSpPr/>
          <p:nvPr/>
        </p:nvSpPr>
        <p:spPr>
          <a:xfrm>
            <a:off x="6175950" y="2511742"/>
            <a:ext cx="443270" cy="443270"/>
          </a:xfrm>
          <a:prstGeom prst="roundRect">
            <a:avLst>
              <a:gd name="adj" fmla="val 40005"/>
            </a:avLst>
          </a:prstGeom>
          <a:solidFill>
            <a:srgbClr val="E8F3E8"/>
          </a:solidFill>
          <a:ln/>
        </p:spPr>
      </p:sp>
      <p:pic>
        <p:nvPicPr>
          <p:cNvPr id="7" name="Image 1" descr="preencoded.png"/>
          <p:cNvPicPr>
            <a:picLocks noChangeAspect="1"/>
          </p:cNvPicPr>
          <p:nvPr/>
        </p:nvPicPr>
        <p:blipFill>
          <a:blip r:embed="rId4"/>
          <a:stretch>
            <a:fillRect/>
          </a:stretch>
        </p:blipFill>
        <p:spPr>
          <a:xfrm>
            <a:off x="6249769" y="2548652"/>
            <a:ext cx="295513" cy="369332"/>
          </a:xfrm>
          <a:prstGeom prst="rect">
            <a:avLst/>
          </a:prstGeom>
        </p:spPr>
      </p:pic>
      <p:sp>
        <p:nvSpPr>
          <p:cNvPr id="8" name="Text 4"/>
          <p:cNvSpPr/>
          <p:nvPr/>
        </p:nvSpPr>
        <p:spPr>
          <a:xfrm>
            <a:off x="7382828" y="2579370"/>
            <a:ext cx="2462808" cy="307896"/>
          </a:xfrm>
          <a:prstGeom prst="rect">
            <a:avLst/>
          </a:prstGeom>
          <a:noFill/>
          <a:ln/>
        </p:spPr>
        <p:txBody>
          <a:bodyPr wrap="none" lIns="0" tIns="0" rIns="0" bIns="0" rtlCol="0" anchor="t"/>
          <a:lstStyle/>
          <a:p>
            <a:pPr marL="0" indent="0" algn="l">
              <a:lnSpc>
                <a:spcPts val="2400"/>
              </a:lnSpc>
              <a:buNone/>
            </a:pPr>
            <a:r>
              <a:rPr lang="en-US" sz="1900" b="1" dirty="0">
                <a:solidFill>
                  <a:srgbClr val="405449"/>
                </a:solidFill>
                <a:latin typeface="Fraunces Extra Bold" pitchFamily="34" charset="0"/>
                <a:ea typeface="Fraunces Extra Bold" pitchFamily="34" charset="-122"/>
                <a:cs typeface="Fraunces Extra Bold" pitchFamily="34" charset="-120"/>
              </a:rPr>
              <a:t>Setup Function</a:t>
            </a:r>
            <a:endParaRPr lang="en-US" sz="1900" dirty="0"/>
          </a:p>
        </p:txBody>
      </p:sp>
      <p:sp>
        <p:nvSpPr>
          <p:cNvPr id="9" name="Text 5"/>
          <p:cNvSpPr/>
          <p:nvPr/>
        </p:nvSpPr>
        <p:spPr>
          <a:xfrm>
            <a:off x="7382828" y="3005376"/>
            <a:ext cx="6557963" cy="315278"/>
          </a:xfrm>
          <a:prstGeom prst="rect">
            <a:avLst/>
          </a:prstGeom>
          <a:noFill/>
          <a:ln/>
        </p:spPr>
        <p:txBody>
          <a:bodyPr wrap="none" lIns="0" tIns="0" rIns="0" bIns="0" rtlCol="0" anchor="t"/>
          <a:lstStyle/>
          <a:p>
            <a:pPr marL="0" indent="0" algn="l">
              <a:lnSpc>
                <a:spcPts val="2450"/>
              </a:lnSpc>
              <a:buNone/>
            </a:pPr>
            <a:r>
              <a:rPr lang="en-US" sz="1550" dirty="0">
                <a:solidFill>
                  <a:srgbClr val="405449"/>
                </a:solidFill>
                <a:latin typeface="Nobile" pitchFamily="34" charset="0"/>
                <a:ea typeface="Nobile" pitchFamily="34" charset="-122"/>
                <a:cs typeface="Nobile" pitchFamily="34" charset="-120"/>
              </a:rPr>
              <a:t>Initializes pins and serial communication. Runs once at startup.</a:t>
            </a:r>
            <a:endParaRPr lang="en-US" sz="1550" dirty="0"/>
          </a:p>
        </p:txBody>
      </p:sp>
      <p:sp>
        <p:nvSpPr>
          <p:cNvPr id="10" name="Shape 6"/>
          <p:cNvSpPr/>
          <p:nvPr/>
        </p:nvSpPr>
        <p:spPr>
          <a:xfrm>
            <a:off x="6596360" y="3924776"/>
            <a:ext cx="591026" cy="22860"/>
          </a:xfrm>
          <a:prstGeom prst="roundRect">
            <a:avLst>
              <a:gd name="adj" fmla="val 775724"/>
            </a:avLst>
          </a:prstGeom>
          <a:solidFill>
            <a:srgbClr val="CED9CE"/>
          </a:solidFill>
          <a:ln/>
        </p:spPr>
      </p:sp>
      <p:sp>
        <p:nvSpPr>
          <p:cNvPr id="11" name="Shape 7"/>
          <p:cNvSpPr/>
          <p:nvPr/>
        </p:nvSpPr>
        <p:spPr>
          <a:xfrm>
            <a:off x="6175950" y="3714631"/>
            <a:ext cx="443270" cy="443270"/>
          </a:xfrm>
          <a:prstGeom prst="roundRect">
            <a:avLst>
              <a:gd name="adj" fmla="val 40005"/>
            </a:avLst>
          </a:prstGeom>
          <a:solidFill>
            <a:srgbClr val="E8F3E8"/>
          </a:solidFill>
          <a:ln/>
        </p:spPr>
      </p:sp>
      <p:pic>
        <p:nvPicPr>
          <p:cNvPr id="12" name="Image 2" descr="preencoded.png"/>
          <p:cNvPicPr>
            <a:picLocks noChangeAspect="1"/>
          </p:cNvPicPr>
          <p:nvPr/>
        </p:nvPicPr>
        <p:blipFill>
          <a:blip r:embed="rId5"/>
          <a:stretch>
            <a:fillRect/>
          </a:stretch>
        </p:blipFill>
        <p:spPr>
          <a:xfrm>
            <a:off x="6249769" y="3751540"/>
            <a:ext cx="295513" cy="369332"/>
          </a:xfrm>
          <a:prstGeom prst="rect">
            <a:avLst/>
          </a:prstGeom>
        </p:spPr>
      </p:pic>
      <p:sp>
        <p:nvSpPr>
          <p:cNvPr id="13" name="Text 8"/>
          <p:cNvSpPr/>
          <p:nvPr/>
        </p:nvSpPr>
        <p:spPr>
          <a:xfrm>
            <a:off x="7382828" y="3782258"/>
            <a:ext cx="2462808" cy="307896"/>
          </a:xfrm>
          <a:prstGeom prst="rect">
            <a:avLst/>
          </a:prstGeom>
          <a:noFill/>
          <a:ln/>
        </p:spPr>
        <p:txBody>
          <a:bodyPr wrap="none" lIns="0" tIns="0" rIns="0" bIns="0" rtlCol="0" anchor="t"/>
          <a:lstStyle/>
          <a:p>
            <a:pPr marL="0" indent="0" algn="l">
              <a:lnSpc>
                <a:spcPts val="2400"/>
              </a:lnSpc>
              <a:buNone/>
            </a:pPr>
            <a:r>
              <a:rPr lang="en-US" sz="1900" b="1" dirty="0">
                <a:solidFill>
                  <a:srgbClr val="405449"/>
                </a:solidFill>
                <a:latin typeface="Fraunces Extra Bold" pitchFamily="34" charset="0"/>
                <a:ea typeface="Fraunces Extra Bold" pitchFamily="34" charset="-122"/>
                <a:cs typeface="Fraunces Extra Bold" pitchFamily="34" charset="-120"/>
              </a:rPr>
              <a:t>Loop Function</a:t>
            </a:r>
            <a:endParaRPr lang="en-US" sz="1900" dirty="0"/>
          </a:p>
        </p:txBody>
      </p:sp>
      <p:sp>
        <p:nvSpPr>
          <p:cNvPr id="14" name="Text 9"/>
          <p:cNvSpPr/>
          <p:nvPr/>
        </p:nvSpPr>
        <p:spPr>
          <a:xfrm>
            <a:off x="7382828" y="4208264"/>
            <a:ext cx="6557963" cy="315278"/>
          </a:xfrm>
          <a:prstGeom prst="rect">
            <a:avLst/>
          </a:prstGeom>
          <a:noFill/>
          <a:ln/>
        </p:spPr>
        <p:txBody>
          <a:bodyPr wrap="none" lIns="0" tIns="0" rIns="0" bIns="0" rtlCol="0" anchor="t"/>
          <a:lstStyle/>
          <a:p>
            <a:pPr marL="0" indent="0" algn="l">
              <a:lnSpc>
                <a:spcPts val="2450"/>
              </a:lnSpc>
              <a:buNone/>
            </a:pPr>
            <a:r>
              <a:rPr lang="en-US" sz="1550" dirty="0">
                <a:solidFill>
                  <a:srgbClr val="405449"/>
                </a:solidFill>
                <a:latin typeface="Nobile" pitchFamily="34" charset="0"/>
                <a:ea typeface="Nobile" pitchFamily="34" charset="-122"/>
                <a:cs typeface="Nobile" pitchFamily="34" charset="-120"/>
              </a:rPr>
              <a:t>Continuously reads sensor data. Executes irrigation logic.</a:t>
            </a:r>
            <a:endParaRPr lang="en-US" sz="1550" dirty="0"/>
          </a:p>
        </p:txBody>
      </p:sp>
      <p:sp>
        <p:nvSpPr>
          <p:cNvPr id="15" name="Shape 10"/>
          <p:cNvSpPr/>
          <p:nvPr/>
        </p:nvSpPr>
        <p:spPr>
          <a:xfrm>
            <a:off x="6596360" y="5127665"/>
            <a:ext cx="591026" cy="22860"/>
          </a:xfrm>
          <a:prstGeom prst="roundRect">
            <a:avLst>
              <a:gd name="adj" fmla="val 775724"/>
            </a:avLst>
          </a:prstGeom>
          <a:solidFill>
            <a:srgbClr val="CED9CE"/>
          </a:solidFill>
          <a:ln/>
        </p:spPr>
      </p:sp>
      <p:sp>
        <p:nvSpPr>
          <p:cNvPr id="16" name="Shape 11"/>
          <p:cNvSpPr/>
          <p:nvPr/>
        </p:nvSpPr>
        <p:spPr>
          <a:xfrm>
            <a:off x="6175950" y="4917519"/>
            <a:ext cx="443270" cy="443270"/>
          </a:xfrm>
          <a:prstGeom prst="roundRect">
            <a:avLst>
              <a:gd name="adj" fmla="val 40005"/>
            </a:avLst>
          </a:prstGeom>
          <a:solidFill>
            <a:srgbClr val="E8F3E8"/>
          </a:solidFill>
          <a:ln/>
        </p:spPr>
      </p:sp>
      <p:pic>
        <p:nvPicPr>
          <p:cNvPr id="17" name="Image 3" descr="preencoded.png"/>
          <p:cNvPicPr>
            <a:picLocks noChangeAspect="1"/>
          </p:cNvPicPr>
          <p:nvPr/>
        </p:nvPicPr>
        <p:blipFill>
          <a:blip r:embed="rId6"/>
          <a:stretch>
            <a:fillRect/>
          </a:stretch>
        </p:blipFill>
        <p:spPr>
          <a:xfrm>
            <a:off x="6249769" y="4954429"/>
            <a:ext cx="295513" cy="369332"/>
          </a:xfrm>
          <a:prstGeom prst="rect">
            <a:avLst/>
          </a:prstGeom>
        </p:spPr>
      </p:pic>
      <p:sp>
        <p:nvSpPr>
          <p:cNvPr id="18" name="Text 12"/>
          <p:cNvSpPr/>
          <p:nvPr/>
        </p:nvSpPr>
        <p:spPr>
          <a:xfrm>
            <a:off x="7382828" y="4985147"/>
            <a:ext cx="2462808" cy="307896"/>
          </a:xfrm>
          <a:prstGeom prst="rect">
            <a:avLst/>
          </a:prstGeom>
          <a:noFill/>
          <a:ln/>
        </p:spPr>
        <p:txBody>
          <a:bodyPr wrap="none" lIns="0" tIns="0" rIns="0" bIns="0" rtlCol="0" anchor="t"/>
          <a:lstStyle/>
          <a:p>
            <a:pPr marL="0" indent="0" algn="l">
              <a:lnSpc>
                <a:spcPts val="2400"/>
              </a:lnSpc>
              <a:buNone/>
            </a:pPr>
            <a:r>
              <a:rPr lang="en-US" sz="1900" b="1" dirty="0">
                <a:solidFill>
                  <a:srgbClr val="405449"/>
                </a:solidFill>
                <a:latin typeface="Fraunces Extra Bold" pitchFamily="34" charset="0"/>
                <a:ea typeface="Fraunces Extra Bold" pitchFamily="34" charset="-122"/>
                <a:cs typeface="Fraunces Extra Bold" pitchFamily="34" charset="-120"/>
              </a:rPr>
              <a:t>Calibration</a:t>
            </a:r>
            <a:endParaRPr lang="en-US" sz="1900" dirty="0"/>
          </a:p>
        </p:txBody>
      </p:sp>
      <p:sp>
        <p:nvSpPr>
          <p:cNvPr id="19" name="Text 13"/>
          <p:cNvSpPr/>
          <p:nvPr/>
        </p:nvSpPr>
        <p:spPr>
          <a:xfrm>
            <a:off x="7382828" y="5411152"/>
            <a:ext cx="6557963" cy="630555"/>
          </a:xfrm>
          <a:prstGeom prst="rect">
            <a:avLst/>
          </a:prstGeom>
          <a:noFill/>
          <a:ln/>
        </p:spPr>
        <p:txBody>
          <a:bodyPr wrap="square" lIns="0" tIns="0" rIns="0" bIns="0" rtlCol="0" anchor="t"/>
          <a:lstStyle/>
          <a:p>
            <a:pPr marL="0" indent="0" algn="l">
              <a:lnSpc>
                <a:spcPts val="2450"/>
              </a:lnSpc>
              <a:buNone/>
            </a:pPr>
            <a:r>
              <a:rPr lang="en-US" sz="1550" dirty="0">
                <a:solidFill>
                  <a:srgbClr val="405449"/>
                </a:solidFill>
                <a:latin typeface="Nobile" pitchFamily="34" charset="0"/>
                <a:ea typeface="Nobile" pitchFamily="34" charset="-122"/>
                <a:cs typeface="Nobile" pitchFamily="34" charset="-120"/>
              </a:rPr>
              <a:t>Adjusts moisture thresholds for different plants. Ensures precise watering.</a:t>
            </a:r>
            <a:endParaRPr lang="en-US" sz="1550" dirty="0"/>
          </a:p>
        </p:txBody>
      </p:sp>
      <p:sp>
        <p:nvSpPr>
          <p:cNvPr id="20" name="Shape 14"/>
          <p:cNvSpPr/>
          <p:nvPr/>
        </p:nvSpPr>
        <p:spPr>
          <a:xfrm>
            <a:off x="6596360" y="6645831"/>
            <a:ext cx="591026" cy="22860"/>
          </a:xfrm>
          <a:prstGeom prst="roundRect">
            <a:avLst>
              <a:gd name="adj" fmla="val 775724"/>
            </a:avLst>
          </a:prstGeom>
          <a:solidFill>
            <a:srgbClr val="CED9CE"/>
          </a:solidFill>
          <a:ln/>
        </p:spPr>
      </p:sp>
      <p:sp>
        <p:nvSpPr>
          <p:cNvPr id="21" name="Shape 15"/>
          <p:cNvSpPr/>
          <p:nvPr/>
        </p:nvSpPr>
        <p:spPr>
          <a:xfrm>
            <a:off x="6175950" y="6435685"/>
            <a:ext cx="443270" cy="443270"/>
          </a:xfrm>
          <a:prstGeom prst="roundRect">
            <a:avLst>
              <a:gd name="adj" fmla="val 40005"/>
            </a:avLst>
          </a:prstGeom>
          <a:solidFill>
            <a:srgbClr val="E8F3E8"/>
          </a:solidFill>
          <a:ln/>
        </p:spPr>
      </p:sp>
      <p:pic>
        <p:nvPicPr>
          <p:cNvPr id="22" name="Image 4" descr="preencoded.png"/>
          <p:cNvPicPr>
            <a:picLocks noChangeAspect="1"/>
          </p:cNvPicPr>
          <p:nvPr/>
        </p:nvPicPr>
        <p:blipFill>
          <a:blip r:embed="rId7"/>
          <a:stretch>
            <a:fillRect/>
          </a:stretch>
        </p:blipFill>
        <p:spPr>
          <a:xfrm>
            <a:off x="6249769" y="6472595"/>
            <a:ext cx="295513" cy="369332"/>
          </a:xfrm>
          <a:prstGeom prst="rect">
            <a:avLst/>
          </a:prstGeom>
        </p:spPr>
      </p:pic>
      <p:sp>
        <p:nvSpPr>
          <p:cNvPr id="23" name="Text 16"/>
          <p:cNvSpPr/>
          <p:nvPr/>
        </p:nvSpPr>
        <p:spPr>
          <a:xfrm>
            <a:off x="7382828" y="6503313"/>
            <a:ext cx="2462808" cy="307896"/>
          </a:xfrm>
          <a:prstGeom prst="rect">
            <a:avLst/>
          </a:prstGeom>
          <a:noFill/>
          <a:ln/>
        </p:spPr>
        <p:txBody>
          <a:bodyPr wrap="none" lIns="0" tIns="0" rIns="0" bIns="0" rtlCol="0" anchor="t"/>
          <a:lstStyle/>
          <a:p>
            <a:pPr marL="0" indent="0" algn="l">
              <a:lnSpc>
                <a:spcPts val="2400"/>
              </a:lnSpc>
              <a:buNone/>
            </a:pPr>
            <a:r>
              <a:rPr lang="en-US" sz="1900" b="1" dirty="0">
                <a:solidFill>
                  <a:srgbClr val="405449"/>
                </a:solidFill>
                <a:latin typeface="Fraunces Extra Bold" pitchFamily="34" charset="0"/>
                <a:ea typeface="Fraunces Extra Bold" pitchFamily="34" charset="-122"/>
                <a:cs typeface="Fraunces Extra Bold" pitchFamily="34" charset="-120"/>
              </a:rPr>
              <a:t>Debugging</a:t>
            </a:r>
            <a:endParaRPr lang="en-US" sz="1900" dirty="0"/>
          </a:p>
        </p:txBody>
      </p:sp>
      <p:sp>
        <p:nvSpPr>
          <p:cNvPr id="24" name="Text 17"/>
          <p:cNvSpPr/>
          <p:nvPr/>
        </p:nvSpPr>
        <p:spPr>
          <a:xfrm>
            <a:off x="7382828" y="6929318"/>
            <a:ext cx="6557963" cy="315278"/>
          </a:xfrm>
          <a:prstGeom prst="rect">
            <a:avLst/>
          </a:prstGeom>
          <a:noFill/>
          <a:ln/>
        </p:spPr>
        <p:txBody>
          <a:bodyPr wrap="none" lIns="0" tIns="0" rIns="0" bIns="0" rtlCol="0" anchor="t"/>
          <a:lstStyle/>
          <a:p>
            <a:pPr marL="0" indent="0" algn="l">
              <a:lnSpc>
                <a:spcPts val="2450"/>
              </a:lnSpc>
              <a:buNone/>
            </a:pPr>
            <a:r>
              <a:rPr lang="en-US" sz="1550" dirty="0">
                <a:solidFill>
                  <a:srgbClr val="405449"/>
                </a:solidFill>
                <a:latin typeface="Nobile" pitchFamily="34" charset="0"/>
                <a:ea typeface="Nobile" pitchFamily="34" charset="-122"/>
                <a:cs typeface="Nobile" pitchFamily="34" charset="-120"/>
              </a:rPr>
              <a:t>Uses Serial Monitor for real-time data. Helps in troubleshooting.</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85587"/>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Results and Discussion: Performance Evaluation</a:t>
            </a:r>
            <a:endParaRPr lang="en-US" sz="4450" dirty="0"/>
          </a:p>
        </p:txBody>
      </p:sp>
      <p:pic>
        <p:nvPicPr>
          <p:cNvPr id="4" name="Image 1" descr="preencoded.png"/>
          <p:cNvPicPr>
            <a:picLocks noChangeAspect="1"/>
          </p:cNvPicPr>
          <p:nvPr/>
        </p:nvPicPr>
        <p:blipFill>
          <a:blip r:embed="rId4"/>
          <a:stretch>
            <a:fillRect/>
          </a:stretch>
        </p:blipFill>
        <p:spPr>
          <a:xfrm>
            <a:off x="6280190" y="2643307"/>
            <a:ext cx="1134070" cy="1360884"/>
          </a:xfrm>
          <a:prstGeom prst="rect">
            <a:avLst/>
          </a:prstGeom>
        </p:spPr>
      </p:pic>
      <p:sp>
        <p:nvSpPr>
          <p:cNvPr id="5" name="Text 1"/>
          <p:cNvSpPr/>
          <p:nvPr/>
        </p:nvSpPr>
        <p:spPr>
          <a:xfrm>
            <a:off x="7754422" y="287012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Water Savings</a:t>
            </a:r>
            <a:endParaRPr lang="en-US" sz="2200" dirty="0"/>
          </a:p>
        </p:txBody>
      </p:sp>
      <p:sp>
        <p:nvSpPr>
          <p:cNvPr id="6" name="Text 2"/>
          <p:cNvSpPr/>
          <p:nvPr/>
        </p:nvSpPr>
        <p:spPr>
          <a:xfrm>
            <a:off x="7754422" y="3360539"/>
            <a:ext cx="6082189" cy="362903"/>
          </a:xfrm>
          <a:prstGeom prst="rect">
            <a:avLst/>
          </a:prstGeom>
          <a:noFill/>
          <a:ln/>
        </p:spPr>
        <p:txBody>
          <a:bodyPr wrap="non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Reduced water consumption by 30%. Less waste.</a:t>
            </a:r>
            <a:endParaRPr lang="en-US" sz="1750" dirty="0"/>
          </a:p>
        </p:txBody>
      </p:sp>
      <p:pic>
        <p:nvPicPr>
          <p:cNvPr id="7" name="Image 2" descr="preencoded.png"/>
          <p:cNvPicPr>
            <a:picLocks noChangeAspect="1"/>
          </p:cNvPicPr>
          <p:nvPr/>
        </p:nvPicPr>
        <p:blipFill>
          <a:blip r:embed="rId5"/>
          <a:stretch>
            <a:fillRect/>
          </a:stretch>
        </p:blipFill>
        <p:spPr>
          <a:xfrm>
            <a:off x="6280190" y="4004191"/>
            <a:ext cx="1134070" cy="1669852"/>
          </a:xfrm>
          <a:prstGeom prst="rect">
            <a:avLst/>
          </a:prstGeom>
        </p:spPr>
      </p:pic>
      <p:sp>
        <p:nvSpPr>
          <p:cNvPr id="8" name="Text 3"/>
          <p:cNvSpPr/>
          <p:nvPr/>
        </p:nvSpPr>
        <p:spPr>
          <a:xfrm>
            <a:off x="7754422" y="423100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Healthier Plants</a:t>
            </a:r>
            <a:endParaRPr lang="en-US" sz="2200" dirty="0"/>
          </a:p>
        </p:txBody>
      </p:sp>
      <p:sp>
        <p:nvSpPr>
          <p:cNvPr id="9" name="Text 4"/>
          <p:cNvSpPr/>
          <p:nvPr/>
        </p:nvSpPr>
        <p:spPr>
          <a:xfrm>
            <a:off x="7754422" y="4721423"/>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Consistent moisture improved plant growth. No more wilting.</a:t>
            </a:r>
            <a:endParaRPr lang="en-US" sz="1750" dirty="0"/>
          </a:p>
        </p:txBody>
      </p:sp>
      <p:pic>
        <p:nvPicPr>
          <p:cNvPr id="10" name="Image 3" descr="preencoded.png"/>
          <p:cNvPicPr>
            <a:picLocks noChangeAspect="1"/>
          </p:cNvPicPr>
          <p:nvPr/>
        </p:nvPicPr>
        <p:blipFill>
          <a:blip r:embed="rId6"/>
          <a:stretch>
            <a:fillRect/>
          </a:stretch>
        </p:blipFill>
        <p:spPr>
          <a:xfrm>
            <a:off x="6280190" y="5674042"/>
            <a:ext cx="1134070" cy="1669852"/>
          </a:xfrm>
          <a:prstGeom prst="rect">
            <a:avLst/>
          </a:prstGeom>
        </p:spPr>
      </p:pic>
      <p:sp>
        <p:nvSpPr>
          <p:cNvPr id="11" name="Text 5"/>
          <p:cNvSpPr/>
          <p:nvPr/>
        </p:nvSpPr>
        <p:spPr>
          <a:xfrm>
            <a:off x="7754422" y="590085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Ease of Use</a:t>
            </a:r>
            <a:endParaRPr lang="en-US" sz="2200" dirty="0"/>
          </a:p>
        </p:txBody>
      </p:sp>
      <p:sp>
        <p:nvSpPr>
          <p:cNvPr id="12" name="Text 6"/>
          <p:cNvSpPr/>
          <p:nvPr/>
        </p:nvSpPr>
        <p:spPr>
          <a:xfrm>
            <a:off x="7754422" y="6391275"/>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System operates autonomously. Minimal user intervention.</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55439" y="1406723"/>
            <a:ext cx="12625030" cy="585311"/>
          </a:xfrm>
          <a:prstGeom prst="rect">
            <a:avLst/>
          </a:prstGeom>
          <a:noFill/>
          <a:ln/>
        </p:spPr>
        <p:txBody>
          <a:bodyPr wrap="none" lIns="0" tIns="0" rIns="0" bIns="0" rtlCol="0" anchor="t"/>
          <a:lstStyle/>
          <a:p>
            <a:pPr marL="0" indent="0" algn="l">
              <a:lnSpc>
                <a:spcPts val="4600"/>
              </a:lnSpc>
              <a:buNone/>
            </a:pPr>
            <a:r>
              <a:rPr lang="en-US" sz="3650" b="1" dirty="0">
                <a:solidFill>
                  <a:srgbClr val="3B4540"/>
                </a:solidFill>
                <a:latin typeface="Fraunces Extra Bold" pitchFamily="34" charset="0"/>
                <a:ea typeface="Fraunces Extra Bold" pitchFamily="34" charset="-122"/>
                <a:cs typeface="Fraunces Extra Bold" pitchFamily="34" charset="-120"/>
              </a:rPr>
              <a:t>Future Enhancements: Scalability and Improvements</a:t>
            </a:r>
            <a:endParaRPr lang="en-US" sz="3650" dirty="0"/>
          </a:p>
        </p:txBody>
      </p:sp>
      <p:pic>
        <p:nvPicPr>
          <p:cNvPr id="3" name="Image 0" descr="preencoded.png"/>
          <p:cNvPicPr>
            <a:picLocks noChangeAspect="1"/>
          </p:cNvPicPr>
          <p:nvPr/>
        </p:nvPicPr>
        <p:blipFill>
          <a:blip r:embed="rId3"/>
          <a:stretch>
            <a:fillRect/>
          </a:stretch>
        </p:blipFill>
        <p:spPr>
          <a:xfrm>
            <a:off x="3161109" y="2366605"/>
            <a:ext cx="1648182" cy="1078944"/>
          </a:xfrm>
          <a:prstGeom prst="rect">
            <a:avLst/>
          </a:prstGeom>
        </p:spPr>
      </p:pic>
      <p:sp>
        <p:nvSpPr>
          <p:cNvPr id="4" name="Text 1"/>
          <p:cNvSpPr/>
          <p:nvPr/>
        </p:nvSpPr>
        <p:spPr>
          <a:xfrm>
            <a:off x="3853458" y="2875121"/>
            <a:ext cx="263366" cy="329208"/>
          </a:xfrm>
          <a:prstGeom prst="rect">
            <a:avLst/>
          </a:prstGeom>
          <a:noFill/>
          <a:ln/>
        </p:spPr>
        <p:txBody>
          <a:bodyPr wrap="none" lIns="0" tIns="0" rIns="0" bIns="0" rtlCol="0" anchor="t"/>
          <a:lstStyle/>
          <a:p>
            <a:pPr marL="0" indent="0" algn="ctr">
              <a:lnSpc>
                <a:spcPts val="3300"/>
              </a:lnSpc>
              <a:buNone/>
            </a:pPr>
            <a:r>
              <a:rPr lang="en-US" sz="2050" b="1" dirty="0">
                <a:solidFill>
                  <a:srgbClr val="405449"/>
                </a:solidFill>
                <a:latin typeface="Fraunces Extra Bold" pitchFamily="34" charset="0"/>
                <a:ea typeface="Fraunces Extra Bold" pitchFamily="34" charset="-122"/>
                <a:cs typeface="Fraunces Extra Bold" pitchFamily="34" charset="-120"/>
              </a:rPr>
              <a:t>1</a:t>
            </a:r>
            <a:endParaRPr lang="en-US" sz="2050" dirty="0"/>
          </a:p>
        </p:txBody>
      </p:sp>
      <p:sp>
        <p:nvSpPr>
          <p:cNvPr id="5" name="Text 2"/>
          <p:cNvSpPr/>
          <p:nvPr/>
        </p:nvSpPr>
        <p:spPr>
          <a:xfrm>
            <a:off x="4996577" y="2553891"/>
            <a:ext cx="2341007" cy="292537"/>
          </a:xfrm>
          <a:prstGeom prst="rect">
            <a:avLst/>
          </a:prstGeom>
          <a:noFill/>
          <a:ln/>
        </p:spPr>
        <p:txBody>
          <a:bodyPr wrap="none" lIns="0" tIns="0" rIns="0" bIns="0" rtlCol="0" anchor="t"/>
          <a:lstStyle/>
          <a:p>
            <a:pPr marL="0" indent="0" algn="l">
              <a:lnSpc>
                <a:spcPts val="2300"/>
              </a:lnSpc>
              <a:buNone/>
            </a:pPr>
            <a:r>
              <a:rPr lang="en-US" sz="1800" b="1" dirty="0">
                <a:solidFill>
                  <a:srgbClr val="405449"/>
                </a:solidFill>
                <a:latin typeface="Fraunces Extra Bold" pitchFamily="34" charset="0"/>
                <a:ea typeface="Fraunces Extra Bold" pitchFamily="34" charset="-122"/>
                <a:cs typeface="Fraunces Extra Bold" pitchFamily="34" charset="-120"/>
              </a:rPr>
              <a:t>IoT Integration</a:t>
            </a:r>
            <a:endParaRPr lang="en-US" sz="1800" dirty="0"/>
          </a:p>
        </p:txBody>
      </p:sp>
      <p:sp>
        <p:nvSpPr>
          <p:cNvPr id="6" name="Text 3"/>
          <p:cNvSpPr/>
          <p:nvPr/>
        </p:nvSpPr>
        <p:spPr>
          <a:xfrm>
            <a:off x="4996577" y="2958703"/>
            <a:ext cx="5782032" cy="299561"/>
          </a:xfrm>
          <a:prstGeom prst="rect">
            <a:avLst/>
          </a:prstGeom>
          <a:noFill/>
          <a:ln/>
        </p:spPr>
        <p:txBody>
          <a:bodyPr wrap="none" lIns="0" tIns="0" rIns="0" bIns="0" rtlCol="0" anchor="t"/>
          <a:lstStyle/>
          <a:p>
            <a:pPr marL="0" indent="0" algn="l">
              <a:lnSpc>
                <a:spcPts val="2350"/>
              </a:lnSpc>
              <a:buNone/>
            </a:pPr>
            <a:r>
              <a:rPr lang="en-US" sz="1450" dirty="0">
                <a:solidFill>
                  <a:srgbClr val="405449"/>
                </a:solidFill>
                <a:latin typeface="Nobile" pitchFamily="34" charset="0"/>
                <a:ea typeface="Nobile" pitchFamily="34" charset="-122"/>
                <a:cs typeface="Nobile" pitchFamily="34" charset="-120"/>
              </a:rPr>
              <a:t>Remote monitoring via web/mobile app. Control from anywhere.</a:t>
            </a:r>
            <a:endParaRPr lang="en-US" sz="1450" dirty="0"/>
          </a:p>
        </p:txBody>
      </p:sp>
      <p:sp>
        <p:nvSpPr>
          <p:cNvPr id="7" name="Shape 4"/>
          <p:cNvSpPr/>
          <p:nvPr/>
        </p:nvSpPr>
        <p:spPr>
          <a:xfrm>
            <a:off x="4856083" y="3459361"/>
            <a:ext cx="9072086" cy="11430"/>
          </a:xfrm>
          <a:prstGeom prst="roundRect">
            <a:avLst>
              <a:gd name="adj" fmla="val 1474720"/>
            </a:avLst>
          </a:prstGeom>
          <a:solidFill>
            <a:srgbClr val="CED9CE"/>
          </a:solidFill>
          <a:ln/>
        </p:spPr>
      </p:sp>
      <p:pic>
        <p:nvPicPr>
          <p:cNvPr id="8" name="Image 1" descr="preencoded.png"/>
          <p:cNvPicPr>
            <a:picLocks noChangeAspect="1"/>
          </p:cNvPicPr>
          <p:nvPr/>
        </p:nvPicPr>
        <p:blipFill>
          <a:blip r:embed="rId4"/>
          <a:stretch>
            <a:fillRect/>
          </a:stretch>
        </p:blipFill>
        <p:spPr>
          <a:xfrm>
            <a:off x="2336959" y="3492341"/>
            <a:ext cx="3296483" cy="1078944"/>
          </a:xfrm>
          <a:prstGeom prst="rect">
            <a:avLst/>
          </a:prstGeom>
        </p:spPr>
      </p:pic>
      <p:sp>
        <p:nvSpPr>
          <p:cNvPr id="9" name="Text 5"/>
          <p:cNvSpPr/>
          <p:nvPr/>
        </p:nvSpPr>
        <p:spPr>
          <a:xfrm>
            <a:off x="3853458" y="3867150"/>
            <a:ext cx="263366" cy="329208"/>
          </a:xfrm>
          <a:prstGeom prst="rect">
            <a:avLst/>
          </a:prstGeom>
          <a:noFill/>
          <a:ln/>
        </p:spPr>
        <p:txBody>
          <a:bodyPr wrap="none" lIns="0" tIns="0" rIns="0" bIns="0" rtlCol="0" anchor="t"/>
          <a:lstStyle/>
          <a:p>
            <a:pPr marL="0" indent="0" algn="ctr">
              <a:lnSpc>
                <a:spcPts val="3300"/>
              </a:lnSpc>
              <a:buNone/>
            </a:pPr>
            <a:r>
              <a:rPr lang="en-US" sz="2050" b="1" dirty="0">
                <a:solidFill>
                  <a:srgbClr val="405449"/>
                </a:solidFill>
                <a:latin typeface="Fraunces Extra Bold" pitchFamily="34" charset="0"/>
                <a:ea typeface="Fraunces Extra Bold" pitchFamily="34" charset="-122"/>
                <a:cs typeface="Fraunces Extra Bold" pitchFamily="34" charset="-120"/>
              </a:rPr>
              <a:t>2</a:t>
            </a:r>
            <a:endParaRPr lang="en-US" sz="2050" dirty="0"/>
          </a:p>
        </p:txBody>
      </p:sp>
      <p:sp>
        <p:nvSpPr>
          <p:cNvPr id="10" name="Text 6"/>
          <p:cNvSpPr/>
          <p:nvPr/>
        </p:nvSpPr>
        <p:spPr>
          <a:xfrm>
            <a:off x="5820728" y="3679627"/>
            <a:ext cx="2341007" cy="292537"/>
          </a:xfrm>
          <a:prstGeom prst="rect">
            <a:avLst/>
          </a:prstGeom>
          <a:noFill/>
          <a:ln/>
        </p:spPr>
        <p:txBody>
          <a:bodyPr wrap="none" lIns="0" tIns="0" rIns="0" bIns="0" rtlCol="0" anchor="t"/>
          <a:lstStyle/>
          <a:p>
            <a:pPr marL="0" indent="0" algn="l">
              <a:lnSpc>
                <a:spcPts val="2300"/>
              </a:lnSpc>
              <a:buNone/>
            </a:pPr>
            <a:r>
              <a:rPr lang="en-US" sz="1800" b="1" dirty="0">
                <a:solidFill>
                  <a:srgbClr val="405449"/>
                </a:solidFill>
                <a:latin typeface="Fraunces Extra Bold" pitchFamily="34" charset="0"/>
                <a:ea typeface="Fraunces Extra Bold" pitchFamily="34" charset="-122"/>
                <a:cs typeface="Fraunces Extra Bold" pitchFamily="34" charset="-120"/>
              </a:rPr>
              <a:t>Weather Data</a:t>
            </a:r>
            <a:endParaRPr lang="en-US" sz="1800" dirty="0"/>
          </a:p>
        </p:txBody>
      </p:sp>
      <p:sp>
        <p:nvSpPr>
          <p:cNvPr id="11" name="Text 7"/>
          <p:cNvSpPr/>
          <p:nvPr/>
        </p:nvSpPr>
        <p:spPr>
          <a:xfrm>
            <a:off x="5820728" y="4084439"/>
            <a:ext cx="6469856" cy="299561"/>
          </a:xfrm>
          <a:prstGeom prst="rect">
            <a:avLst/>
          </a:prstGeom>
          <a:noFill/>
          <a:ln/>
        </p:spPr>
        <p:txBody>
          <a:bodyPr wrap="none" lIns="0" tIns="0" rIns="0" bIns="0" rtlCol="0" anchor="t"/>
          <a:lstStyle/>
          <a:p>
            <a:pPr marL="0" indent="0" algn="l">
              <a:lnSpc>
                <a:spcPts val="2350"/>
              </a:lnSpc>
              <a:buNone/>
            </a:pPr>
            <a:r>
              <a:rPr lang="en-US" sz="1450" dirty="0">
                <a:solidFill>
                  <a:srgbClr val="405449"/>
                </a:solidFill>
                <a:latin typeface="Nobile" pitchFamily="34" charset="0"/>
                <a:ea typeface="Nobile" pitchFamily="34" charset="-122"/>
                <a:cs typeface="Nobile" pitchFamily="34" charset="-120"/>
              </a:rPr>
              <a:t>Integrate rainfall forecasts for predictive watering. Avoid over-watering.</a:t>
            </a:r>
            <a:endParaRPr lang="en-US" sz="1450" dirty="0"/>
          </a:p>
        </p:txBody>
      </p:sp>
      <p:sp>
        <p:nvSpPr>
          <p:cNvPr id="12" name="Shape 8"/>
          <p:cNvSpPr/>
          <p:nvPr/>
        </p:nvSpPr>
        <p:spPr>
          <a:xfrm>
            <a:off x="5680234" y="4585097"/>
            <a:ext cx="8247936" cy="11430"/>
          </a:xfrm>
          <a:prstGeom prst="roundRect">
            <a:avLst>
              <a:gd name="adj" fmla="val 1474720"/>
            </a:avLst>
          </a:prstGeom>
          <a:solidFill>
            <a:srgbClr val="CED9CE"/>
          </a:solidFill>
          <a:ln/>
        </p:spPr>
      </p:sp>
      <p:pic>
        <p:nvPicPr>
          <p:cNvPr id="13" name="Image 2" descr="preencoded.png"/>
          <p:cNvPicPr>
            <a:picLocks noChangeAspect="1"/>
          </p:cNvPicPr>
          <p:nvPr/>
        </p:nvPicPr>
        <p:blipFill>
          <a:blip r:embed="rId5"/>
          <a:stretch>
            <a:fillRect/>
          </a:stretch>
        </p:blipFill>
        <p:spPr>
          <a:xfrm>
            <a:off x="1512808" y="4618077"/>
            <a:ext cx="4944785" cy="1078944"/>
          </a:xfrm>
          <a:prstGeom prst="rect">
            <a:avLst/>
          </a:prstGeom>
        </p:spPr>
      </p:pic>
      <p:sp>
        <p:nvSpPr>
          <p:cNvPr id="14" name="Text 9"/>
          <p:cNvSpPr/>
          <p:nvPr/>
        </p:nvSpPr>
        <p:spPr>
          <a:xfrm>
            <a:off x="3853458" y="4992886"/>
            <a:ext cx="263366" cy="329208"/>
          </a:xfrm>
          <a:prstGeom prst="rect">
            <a:avLst/>
          </a:prstGeom>
          <a:noFill/>
          <a:ln/>
        </p:spPr>
        <p:txBody>
          <a:bodyPr wrap="none" lIns="0" tIns="0" rIns="0" bIns="0" rtlCol="0" anchor="t"/>
          <a:lstStyle/>
          <a:p>
            <a:pPr marL="0" indent="0" algn="ctr">
              <a:lnSpc>
                <a:spcPts val="3300"/>
              </a:lnSpc>
              <a:buNone/>
            </a:pPr>
            <a:r>
              <a:rPr lang="en-US" sz="2050" b="1" dirty="0">
                <a:solidFill>
                  <a:srgbClr val="405449"/>
                </a:solidFill>
                <a:latin typeface="Fraunces Extra Bold" pitchFamily="34" charset="0"/>
                <a:ea typeface="Fraunces Extra Bold" pitchFamily="34" charset="-122"/>
                <a:cs typeface="Fraunces Extra Bold" pitchFamily="34" charset="-120"/>
              </a:rPr>
              <a:t>3</a:t>
            </a:r>
            <a:endParaRPr lang="en-US" sz="2050" dirty="0"/>
          </a:p>
        </p:txBody>
      </p:sp>
      <p:sp>
        <p:nvSpPr>
          <p:cNvPr id="15" name="Text 10"/>
          <p:cNvSpPr/>
          <p:nvPr/>
        </p:nvSpPr>
        <p:spPr>
          <a:xfrm>
            <a:off x="6644878" y="4805362"/>
            <a:ext cx="2341007" cy="292537"/>
          </a:xfrm>
          <a:prstGeom prst="rect">
            <a:avLst/>
          </a:prstGeom>
          <a:noFill/>
          <a:ln/>
        </p:spPr>
        <p:txBody>
          <a:bodyPr wrap="none" lIns="0" tIns="0" rIns="0" bIns="0" rtlCol="0" anchor="t"/>
          <a:lstStyle/>
          <a:p>
            <a:pPr marL="0" indent="0" algn="l">
              <a:lnSpc>
                <a:spcPts val="2300"/>
              </a:lnSpc>
              <a:buNone/>
            </a:pPr>
            <a:r>
              <a:rPr lang="en-US" sz="1800" b="1" dirty="0">
                <a:solidFill>
                  <a:srgbClr val="405449"/>
                </a:solidFill>
                <a:latin typeface="Fraunces Extra Bold" pitchFamily="34" charset="0"/>
                <a:ea typeface="Fraunces Extra Bold" pitchFamily="34" charset="-122"/>
                <a:cs typeface="Fraunces Extra Bold" pitchFamily="34" charset="-120"/>
              </a:rPr>
              <a:t>Multiple Zones</a:t>
            </a:r>
            <a:endParaRPr lang="en-US" sz="1800" dirty="0"/>
          </a:p>
        </p:txBody>
      </p:sp>
      <p:sp>
        <p:nvSpPr>
          <p:cNvPr id="16" name="Text 11"/>
          <p:cNvSpPr/>
          <p:nvPr/>
        </p:nvSpPr>
        <p:spPr>
          <a:xfrm>
            <a:off x="6644878" y="5210175"/>
            <a:ext cx="5720001" cy="299561"/>
          </a:xfrm>
          <a:prstGeom prst="rect">
            <a:avLst/>
          </a:prstGeom>
          <a:noFill/>
          <a:ln/>
        </p:spPr>
        <p:txBody>
          <a:bodyPr wrap="none" lIns="0" tIns="0" rIns="0" bIns="0" rtlCol="0" anchor="t"/>
          <a:lstStyle/>
          <a:p>
            <a:pPr marL="0" indent="0" algn="l">
              <a:lnSpc>
                <a:spcPts val="2350"/>
              </a:lnSpc>
              <a:buNone/>
            </a:pPr>
            <a:r>
              <a:rPr lang="en-US" sz="1450" dirty="0">
                <a:solidFill>
                  <a:srgbClr val="405449"/>
                </a:solidFill>
                <a:latin typeface="Nobile" pitchFamily="34" charset="0"/>
                <a:ea typeface="Nobile" pitchFamily="34" charset="-122"/>
                <a:cs typeface="Nobile" pitchFamily="34" charset="-120"/>
              </a:rPr>
              <a:t>Expand to manage multiple garden areas. Different plant needs.</a:t>
            </a:r>
            <a:endParaRPr lang="en-US" sz="1450" dirty="0"/>
          </a:p>
        </p:txBody>
      </p:sp>
      <p:sp>
        <p:nvSpPr>
          <p:cNvPr id="17" name="Shape 12"/>
          <p:cNvSpPr/>
          <p:nvPr/>
        </p:nvSpPr>
        <p:spPr>
          <a:xfrm>
            <a:off x="6504384" y="5710833"/>
            <a:ext cx="7423785" cy="11430"/>
          </a:xfrm>
          <a:prstGeom prst="roundRect">
            <a:avLst>
              <a:gd name="adj" fmla="val 1474720"/>
            </a:avLst>
          </a:prstGeom>
          <a:solidFill>
            <a:srgbClr val="CED9CE"/>
          </a:solidFill>
          <a:ln/>
        </p:spPr>
      </p:sp>
      <p:pic>
        <p:nvPicPr>
          <p:cNvPr id="18" name="Image 3" descr="preencoded.png"/>
          <p:cNvPicPr>
            <a:picLocks noChangeAspect="1"/>
          </p:cNvPicPr>
          <p:nvPr/>
        </p:nvPicPr>
        <p:blipFill>
          <a:blip r:embed="rId6"/>
          <a:stretch>
            <a:fillRect/>
          </a:stretch>
        </p:blipFill>
        <p:spPr>
          <a:xfrm>
            <a:off x="688658" y="5743813"/>
            <a:ext cx="6593086" cy="1078944"/>
          </a:xfrm>
          <a:prstGeom prst="rect">
            <a:avLst/>
          </a:prstGeom>
        </p:spPr>
      </p:pic>
      <p:sp>
        <p:nvSpPr>
          <p:cNvPr id="19" name="Text 13"/>
          <p:cNvSpPr/>
          <p:nvPr/>
        </p:nvSpPr>
        <p:spPr>
          <a:xfrm>
            <a:off x="3853458" y="6118622"/>
            <a:ext cx="263366" cy="329208"/>
          </a:xfrm>
          <a:prstGeom prst="rect">
            <a:avLst/>
          </a:prstGeom>
          <a:noFill/>
          <a:ln/>
        </p:spPr>
        <p:txBody>
          <a:bodyPr wrap="none" lIns="0" tIns="0" rIns="0" bIns="0" rtlCol="0" anchor="t"/>
          <a:lstStyle/>
          <a:p>
            <a:pPr marL="0" indent="0" algn="ctr">
              <a:lnSpc>
                <a:spcPts val="3300"/>
              </a:lnSpc>
              <a:buNone/>
            </a:pPr>
            <a:r>
              <a:rPr lang="en-US" sz="2050" b="1" dirty="0">
                <a:solidFill>
                  <a:srgbClr val="405449"/>
                </a:solidFill>
                <a:latin typeface="Fraunces Extra Bold" pitchFamily="34" charset="0"/>
                <a:ea typeface="Fraunces Extra Bold" pitchFamily="34" charset="-122"/>
                <a:cs typeface="Fraunces Extra Bold" pitchFamily="34" charset="-120"/>
              </a:rPr>
              <a:t>4</a:t>
            </a:r>
            <a:endParaRPr lang="en-US" sz="2050" dirty="0"/>
          </a:p>
        </p:txBody>
      </p:sp>
      <p:sp>
        <p:nvSpPr>
          <p:cNvPr id="20" name="Text 14"/>
          <p:cNvSpPr/>
          <p:nvPr/>
        </p:nvSpPr>
        <p:spPr>
          <a:xfrm>
            <a:off x="7469029" y="5931098"/>
            <a:ext cx="2341007" cy="292537"/>
          </a:xfrm>
          <a:prstGeom prst="rect">
            <a:avLst/>
          </a:prstGeom>
          <a:noFill/>
          <a:ln/>
        </p:spPr>
        <p:txBody>
          <a:bodyPr wrap="none" lIns="0" tIns="0" rIns="0" bIns="0" rtlCol="0" anchor="t"/>
          <a:lstStyle/>
          <a:p>
            <a:pPr marL="0" indent="0" algn="l">
              <a:lnSpc>
                <a:spcPts val="2300"/>
              </a:lnSpc>
              <a:buNone/>
            </a:pPr>
            <a:r>
              <a:rPr lang="en-US" sz="1800" b="1" dirty="0">
                <a:solidFill>
                  <a:srgbClr val="405449"/>
                </a:solidFill>
                <a:latin typeface="Fraunces Extra Bold" pitchFamily="34" charset="0"/>
                <a:ea typeface="Fraunces Extra Bold" pitchFamily="34" charset="-122"/>
                <a:cs typeface="Fraunces Extra Bold" pitchFamily="34" charset="-120"/>
              </a:rPr>
              <a:t>Solar Power</a:t>
            </a:r>
            <a:endParaRPr lang="en-US" sz="1800" dirty="0"/>
          </a:p>
        </p:txBody>
      </p:sp>
      <p:sp>
        <p:nvSpPr>
          <p:cNvPr id="21" name="Text 15"/>
          <p:cNvSpPr/>
          <p:nvPr/>
        </p:nvSpPr>
        <p:spPr>
          <a:xfrm>
            <a:off x="7469029" y="6335911"/>
            <a:ext cx="5842873" cy="299561"/>
          </a:xfrm>
          <a:prstGeom prst="rect">
            <a:avLst/>
          </a:prstGeom>
          <a:noFill/>
          <a:ln/>
        </p:spPr>
        <p:txBody>
          <a:bodyPr wrap="none" lIns="0" tIns="0" rIns="0" bIns="0" rtlCol="0" anchor="t"/>
          <a:lstStyle/>
          <a:p>
            <a:pPr marL="0" indent="0" algn="l">
              <a:lnSpc>
                <a:spcPts val="2350"/>
              </a:lnSpc>
              <a:buNone/>
            </a:pPr>
            <a:r>
              <a:rPr lang="en-US" sz="1450" dirty="0">
                <a:solidFill>
                  <a:srgbClr val="405449"/>
                </a:solidFill>
                <a:latin typeface="Nobile" pitchFamily="34" charset="0"/>
                <a:ea typeface="Nobile" pitchFamily="34" charset="-122"/>
                <a:cs typeface="Nobile" pitchFamily="34" charset="-120"/>
              </a:rPr>
              <a:t>Make the system energy self-sufficient. Environmentally friendly.</a:t>
            </a:r>
            <a:endParaRPr lang="en-US" sz="14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93194"/>
          </a:xfrm>
          <a:prstGeom prst="rect">
            <a:avLst/>
          </a:prstGeom>
        </p:spPr>
      </p:pic>
      <p:sp>
        <p:nvSpPr>
          <p:cNvPr id="3" name="Text 0"/>
          <p:cNvSpPr/>
          <p:nvPr/>
        </p:nvSpPr>
        <p:spPr>
          <a:xfrm>
            <a:off x="754023" y="3285649"/>
            <a:ext cx="13122354" cy="1346597"/>
          </a:xfrm>
          <a:prstGeom prst="rect">
            <a:avLst/>
          </a:prstGeom>
          <a:noFill/>
          <a:ln/>
        </p:spPr>
        <p:txBody>
          <a:bodyPr wrap="square" lIns="0" tIns="0" rIns="0" bIns="0" rtlCol="0" anchor="t"/>
          <a:lstStyle/>
          <a:p>
            <a:pPr marL="0" indent="0" algn="l">
              <a:lnSpc>
                <a:spcPts val="5300"/>
              </a:lnSpc>
              <a:buNone/>
            </a:pPr>
            <a:r>
              <a:rPr lang="en-US" sz="4200" b="1" dirty="0">
                <a:solidFill>
                  <a:srgbClr val="3B4540"/>
                </a:solidFill>
                <a:latin typeface="Fraunces Extra Bold" pitchFamily="34" charset="0"/>
                <a:ea typeface="Fraunces Extra Bold" pitchFamily="34" charset="-122"/>
                <a:cs typeface="Fraunces Extra Bold" pitchFamily="34" charset="-120"/>
              </a:rPr>
              <a:t>Conclusion: Benefits and Impact of Smart Irrigation</a:t>
            </a:r>
            <a:endParaRPr lang="en-US" sz="4200" dirty="0"/>
          </a:p>
        </p:txBody>
      </p:sp>
      <p:sp>
        <p:nvSpPr>
          <p:cNvPr id="4" name="Shape 1"/>
          <p:cNvSpPr/>
          <p:nvPr/>
        </p:nvSpPr>
        <p:spPr>
          <a:xfrm>
            <a:off x="754023" y="5601653"/>
            <a:ext cx="4158615" cy="215384"/>
          </a:xfrm>
          <a:prstGeom prst="roundRect">
            <a:avLst>
              <a:gd name="adj" fmla="val 90031"/>
            </a:avLst>
          </a:prstGeom>
          <a:solidFill>
            <a:srgbClr val="E8F3E8"/>
          </a:solidFill>
          <a:ln/>
        </p:spPr>
      </p:sp>
      <p:sp>
        <p:nvSpPr>
          <p:cNvPr id="5" name="Text 2"/>
          <p:cNvSpPr/>
          <p:nvPr/>
        </p:nvSpPr>
        <p:spPr>
          <a:xfrm>
            <a:off x="754023" y="6140172"/>
            <a:ext cx="3495318" cy="336590"/>
          </a:xfrm>
          <a:prstGeom prst="rect">
            <a:avLst/>
          </a:prstGeom>
          <a:noFill/>
          <a:ln/>
        </p:spPr>
        <p:txBody>
          <a:bodyPr wrap="none" lIns="0" tIns="0" rIns="0" bIns="0" rtlCol="0" anchor="t"/>
          <a:lstStyle/>
          <a:p>
            <a:pPr marL="0" indent="0" algn="l">
              <a:lnSpc>
                <a:spcPts val="2650"/>
              </a:lnSpc>
              <a:buNone/>
            </a:pPr>
            <a:r>
              <a:rPr lang="en-US" sz="2100" b="1" dirty="0">
                <a:solidFill>
                  <a:srgbClr val="405449"/>
                </a:solidFill>
                <a:latin typeface="Fraunces Extra Bold" pitchFamily="34" charset="0"/>
                <a:ea typeface="Fraunces Extra Bold" pitchFamily="34" charset="-122"/>
                <a:cs typeface="Fraunces Extra Bold" pitchFamily="34" charset="-120"/>
              </a:rPr>
              <a:t>Sustainable Resource Use</a:t>
            </a:r>
            <a:endParaRPr lang="en-US" sz="2100" dirty="0"/>
          </a:p>
        </p:txBody>
      </p:sp>
      <p:sp>
        <p:nvSpPr>
          <p:cNvPr id="6" name="Text 3"/>
          <p:cNvSpPr/>
          <p:nvPr/>
        </p:nvSpPr>
        <p:spPr>
          <a:xfrm>
            <a:off x="754023" y="6605945"/>
            <a:ext cx="4158615" cy="1034415"/>
          </a:xfrm>
          <a:prstGeom prst="rect">
            <a:avLst/>
          </a:prstGeom>
          <a:noFill/>
          <a:ln/>
        </p:spPr>
        <p:txBody>
          <a:bodyPr wrap="square" lIns="0" tIns="0" rIns="0" bIns="0" rtlCol="0" anchor="t"/>
          <a:lstStyle/>
          <a:p>
            <a:pPr marL="0" indent="0" algn="l">
              <a:lnSpc>
                <a:spcPts val="2700"/>
              </a:lnSpc>
              <a:buNone/>
            </a:pPr>
            <a:r>
              <a:rPr lang="en-US" sz="1650" dirty="0">
                <a:solidFill>
                  <a:srgbClr val="405449"/>
                </a:solidFill>
                <a:latin typeface="Nobile" pitchFamily="34" charset="0"/>
                <a:ea typeface="Nobile" pitchFamily="34" charset="-122"/>
                <a:cs typeface="Nobile" pitchFamily="34" charset="-120"/>
              </a:rPr>
              <a:t>Our system promotes responsible water management. It conserves precious resources.</a:t>
            </a:r>
            <a:endParaRPr lang="en-US" sz="1650" dirty="0"/>
          </a:p>
        </p:txBody>
      </p:sp>
      <p:sp>
        <p:nvSpPr>
          <p:cNvPr id="7" name="Shape 4"/>
          <p:cNvSpPr/>
          <p:nvPr/>
        </p:nvSpPr>
        <p:spPr>
          <a:xfrm>
            <a:off x="5235773" y="5278517"/>
            <a:ext cx="4158734" cy="215384"/>
          </a:xfrm>
          <a:prstGeom prst="roundRect">
            <a:avLst>
              <a:gd name="adj" fmla="val 90031"/>
            </a:avLst>
          </a:prstGeom>
          <a:solidFill>
            <a:srgbClr val="E8F3E8"/>
          </a:solidFill>
          <a:ln/>
        </p:spPr>
      </p:sp>
      <p:sp>
        <p:nvSpPr>
          <p:cNvPr id="8" name="Text 5"/>
          <p:cNvSpPr/>
          <p:nvPr/>
        </p:nvSpPr>
        <p:spPr>
          <a:xfrm>
            <a:off x="5235773" y="5817037"/>
            <a:ext cx="4158734" cy="673179"/>
          </a:xfrm>
          <a:prstGeom prst="rect">
            <a:avLst/>
          </a:prstGeom>
          <a:noFill/>
          <a:ln/>
        </p:spPr>
        <p:txBody>
          <a:bodyPr wrap="square" lIns="0" tIns="0" rIns="0" bIns="0" rtlCol="0" anchor="t"/>
          <a:lstStyle/>
          <a:p>
            <a:pPr marL="0" indent="0" algn="l">
              <a:lnSpc>
                <a:spcPts val="2650"/>
              </a:lnSpc>
              <a:buNone/>
            </a:pPr>
            <a:r>
              <a:rPr lang="en-US" sz="2100" b="1" dirty="0">
                <a:solidFill>
                  <a:srgbClr val="405449"/>
                </a:solidFill>
                <a:latin typeface="Fraunces Extra Bold" pitchFamily="34" charset="0"/>
                <a:ea typeface="Fraunces Extra Bold" pitchFamily="34" charset="-122"/>
                <a:cs typeface="Fraunces Extra Bold" pitchFamily="34" charset="-120"/>
              </a:rPr>
              <a:t>Enhanced Gardening Experience</a:t>
            </a:r>
            <a:endParaRPr lang="en-US" sz="2100" dirty="0"/>
          </a:p>
        </p:txBody>
      </p:sp>
      <p:sp>
        <p:nvSpPr>
          <p:cNvPr id="9" name="Text 6"/>
          <p:cNvSpPr/>
          <p:nvPr/>
        </p:nvSpPr>
        <p:spPr>
          <a:xfrm>
            <a:off x="5235773" y="6619399"/>
            <a:ext cx="4158734" cy="689610"/>
          </a:xfrm>
          <a:prstGeom prst="rect">
            <a:avLst/>
          </a:prstGeom>
          <a:noFill/>
          <a:ln/>
        </p:spPr>
        <p:txBody>
          <a:bodyPr wrap="square" lIns="0" tIns="0" rIns="0" bIns="0" rtlCol="0" anchor="t"/>
          <a:lstStyle/>
          <a:p>
            <a:pPr marL="0" indent="0" algn="l">
              <a:lnSpc>
                <a:spcPts val="2700"/>
              </a:lnSpc>
              <a:buNone/>
            </a:pPr>
            <a:r>
              <a:rPr lang="en-US" sz="1650" dirty="0">
                <a:solidFill>
                  <a:srgbClr val="405449"/>
                </a:solidFill>
                <a:latin typeface="Nobile" pitchFamily="34" charset="0"/>
                <a:ea typeface="Nobile" pitchFamily="34" charset="-122"/>
                <a:cs typeface="Nobile" pitchFamily="34" charset="-120"/>
              </a:rPr>
              <a:t>Automated care means less effort for gardeners. Enjoy thriving plants.</a:t>
            </a:r>
            <a:endParaRPr lang="en-US" sz="1650" dirty="0"/>
          </a:p>
        </p:txBody>
      </p:sp>
      <p:sp>
        <p:nvSpPr>
          <p:cNvPr id="10" name="Shape 7"/>
          <p:cNvSpPr/>
          <p:nvPr/>
        </p:nvSpPr>
        <p:spPr>
          <a:xfrm>
            <a:off x="9717643" y="4955381"/>
            <a:ext cx="4158734" cy="215384"/>
          </a:xfrm>
          <a:prstGeom prst="roundRect">
            <a:avLst>
              <a:gd name="adj" fmla="val 90031"/>
            </a:avLst>
          </a:prstGeom>
          <a:solidFill>
            <a:srgbClr val="E8F3E8"/>
          </a:solidFill>
          <a:ln/>
        </p:spPr>
      </p:sp>
      <p:sp>
        <p:nvSpPr>
          <p:cNvPr id="11" name="Text 8"/>
          <p:cNvSpPr/>
          <p:nvPr/>
        </p:nvSpPr>
        <p:spPr>
          <a:xfrm>
            <a:off x="9717643" y="5493901"/>
            <a:ext cx="4158734" cy="673179"/>
          </a:xfrm>
          <a:prstGeom prst="rect">
            <a:avLst/>
          </a:prstGeom>
          <a:noFill/>
          <a:ln/>
        </p:spPr>
        <p:txBody>
          <a:bodyPr wrap="square" lIns="0" tIns="0" rIns="0" bIns="0" rtlCol="0" anchor="t"/>
          <a:lstStyle/>
          <a:p>
            <a:pPr marL="0" indent="0" algn="l">
              <a:lnSpc>
                <a:spcPts val="2650"/>
              </a:lnSpc>
              <a:buNone/>
            </a:pPr>
            <a:r>
              <a:rPr lang="en-US" sz="2100" b="1" dirty="0">
                <a:solidFill>
                  <a:srgbClr val="405449"/>
                </a:solidFill>
                <a:latin typeface="Fraunces Extra Bold" pitchFamily="34" charset="0"/>
                <a:ea typeface="Fraunces Extra Bold" pitchFamily="34" charset="-122"/>
                <a:cs typeface="Fraunces Extra Bold" pitchFamily="34" charset="-120"/>
              </a:rPr>
              <a:t>Foundation for Future Innovation</a:t>
            </a:r>
            <a:endParaRPr lang="en-US" sz="2100" dirty="0"/>
          </a:p>
        </p:txBody>
      </p:sp>
      <p:sp>
        <p:nvSpPr>
          <p:cNvPr id="12" name="Text 9"/>
          <p:cNvSpPr/>
          <p:nvPr/>
        </p:nvSpPr>
        <p:spPr>
          <a:xfrm>
            <a:off x="9717643" y="6296263"/>
            <a:ext cx="4158734" cy="1034415"/>
          </a:xfrm>
          <a:prstGeom prst="rect">
            <a:avLst/>
          </a:prstGeom>
          <a:noFill/>
          <a:ln/>
        </p:spPr>
        <p:txBody>
          <a:bodyPr wrap="square" lIns="0" tIns="0" rIns="0" bIns="0" rtlCol="0" anchor="t"/>
          <a:lstStyle/>
          <a:p>
            <a:pPr marL="0" indent="0" algn="l">
              <a:lnSpc>
                <a:spcPts val="2700"/>
              </a:lnSpc>
              <a:buNone/>
            </a:pPr>
            <a:r>
              <a:rPr lang="en-US" sz="1650" dirty="0">
                <a:solidFill>
                  <a:srgbClr val="405449"/>
                </a:solidFill>
                <a:latin typeface="Nobile" pitchFamily="34" charset="0"/>
                <a:ea typeface="Nobile" pitchFamily="34" charset="-122"/>
                <a:cs typeface="Nobile" pitchFamily="34" charset="-120"/>
              </a:rPr>
              <a:t>This project serves as a robust prototype. It can inspire further smart home automation.</a:t>
            </a:r>
            <a:endParaRPr lang="en-US" sz="16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AA8FD0F-6CD2-EEB8-DA82-E5B843269D98}"/>
              </a:ext>
            </a:extLst>
          </p:cNvPr>
          <p:cNvPicPr>
            <a:picLocks noChangeAspect="1"/>
          </p:cNvPicPr>
          <p:nvPr/>
        </p:nvPicPr>
        <p:blipFill>
          <a:blip r:embed="rId2"/>
          <a:stretch>
            <a:fillRect/>
          </a:stretch>
        </p:blipFill>
        <p:spPr>
          <a:xfrm>
            <a:off x="0" y="0"/>
            <a:ext cx="14740562" cy="8229600"/>
          </a:xfrm>
          <a:prstGeom prst="rect">
            <a:avLst/>
          </a:prstGeom>
        </p:spPr>
      </p:pic>
    </p:spTree>
    <p:extLst>
      <p:ext uri="{BB962C8B-B14F-4D97-AF65-F5344CB8AC3E}">
        <p14:creationId xmlns:p14="http://schemas.microsoft.com/office/powerpoint/2010/main" val="19968536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E6E85A9-81DB-CAEA-B6A6-07BF1BD3E5CA}"/>
              </a:ext>
            </a:extLst>
          </p:cNvPr>
          <p:cNvPicPr>
            <a:picLocks noChangeAspect="1"/>
          </p:cNvPicPr>
          <p:nvPr/>
        </p:nvPicPr>
        <p:blipFill>
          <a:blip r:embed="rId2"/>
          <a:stretch>
            <a:fillRect/>
          </a:stretch>
        </p:blipFill>
        <p:spPr>
          <a:xfrm>
            <a:off x="-128427" y="0"/>
            <a:ext cx="14758827" cy="8229600"/>
          </a:xfrm>
          <a:prstGeom prst="rect">
            <a:avLst/>
          </a:prstGeom>
        </p:spPr>
      </p:pic>
    </p:spTree>
    <p:extLst>
      <p:ext uri="{BB962C8B-B14F-4D97-AF65-F5344CB8AC3E}">
        <p14:creationId xmlns:p14="http://schemas.microsoft.com/office/powerpoint/2010/main" val="13891828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Smart Irrigation System using Arduino UNO</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This presentation explores the design and implementation of an automated irrigation system. It leverages the Arduino UNO platform for efficient water management. We will delve into its components, functionality, and future potential.</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04060"/>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Problem Statement: The Need for Smart Irrigation</a:t>
            </a:r>
            <a:endParaRPr lang="en-US" sz="4450" dirty="0"/>
          </a:p>
        </p:txBody>
      </p:sp>
      <p:sp>
        <p:nvSpPr>
          <p:cNvPr id="3" name="Text 1"/>
          <p:cNvSpPr/>
          <p:nvPr/>
        </p:nvSpPr>
        <p:spPr>
          <a:xfrm>
            <a:off x="793790" y="398859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Water Scarcity</a:t>
            </a:r>
            <a:endParaRPr lang="en-US" sz="2200" dirty="0"/>
          </a:p>
        </p:txBody>
      </p:sp>
      <p:sp>
        <p:nvSpPr>
          <p:cNvPr id="4" name="Text 2"/>
          <p:cNvSpPr/>
          <p:nvPr/>
        </p:nvSpPr>
        <p:spPr>
          <a:xfrm>
            <a:off x="793790" y="4569738"/>
            <a:ext cx="3978116" cy="1451610"/>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Many regions face critical water shortages. Traditional irrigation wastes significant amounts of water.</a:t>
            </a:r>
            <a:endParaRPr lang="en-US" sz="1750" dirty="0"/>
          </a:p>
        </p:txBody>
      </p:sp>
      <p:sp>
        <p:nvSpPr>
          <p:cNvPr id="5" name="Text 3"/>
          <p:cNvSpPr/>
          <p:nvPr/>
        </p:nvSpPr>
        <p:spPr>
          <a:xfrm>
            <a:off x="5332928" y="3988594"/>
            <a:ext cx="2955012" cy="354330"/>
          </a:xfrm>
          <a:prstGeom prst="rect">
            <a:avLst/>
          </a:prstGeom>
          <a:noFill/>
          <a:ln/>
        </p:spPr>
        <p:txBody>
          <a:bodyPr wrap="none" lIns="0" tIns="0" rIns="0" bIns="0" rtlCol="0" anchor="t"/>
          <a:lstStyle/>
          <a:p>
            <a:pPr marL="0" indent="0" algn="l">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Inefficient Practices</a:t>
            </a:r>
            <a:endParaRPr lang="en-US" sz="2200" dirty="0"/>
          </a:p>
        </p:txBody>
      </p:sp>
      <p:sp>
        <p:nvSpPr>
          <p:cNvPr id="6" name="Text 4"/>
          <p:cNvSpPr/>
          <p:nvPr/>
        </p:nvSpPr>
        <p:spPr>
          <a:xfrm>
            <a:off x="5332928" y="4569738"/>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Manual watering often leads to over- or under-irrigation. This harms plants and depletes resources.</a:t>
            </a:r>
            <a:endParaRPr lang="en-US" sz="1750" dirty="0"/>
          </a:p>
        </p:txBody>
      </p:sp>
      <p:sp>
        <p:nvSpPr>
          <p:cNvPr id="7" name="Text 5"/>
          <p:cNvSpPr/>
          <p:nvPr/>
        </p:nvSpPr>
        <p:spPr>
          <a:xfrm>
            <a:off x="9872067" y="398859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Time Consumption</a:t>
            </a:r>
            <a:endParaRPr lang="en-US" sz="2200" dirty="0"/>
          </a:p>
        </p:txBody>
      </p:sp>
      <p:sp>
        <p:nvSpPr>
          <p:cNvPr id="8" name="Text 6"/>
          <p:cNvSpPr/>
          <p:nvPr/>
        </p:nvSpPr>
        <p:spPr>
          <a:xfrm>
            <a:off x="9872067" y="4569738"/>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Regular garden maintenance requires consistent time and effort. Automation frees up valuable time.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20579"/>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Proposed Solution: Automated Irrigation System Overview</a:t>
            </a:r>
            <a:endParaRPr lang="en-US" sz="4450" dirty="0"/>
          </a:p>
        </p:txBody>
      </p:sp>
      <p:sp>
        <p:nvSpPr>
          <p:cNvPr id="4" name="Shape 1"/>
          <p:cNvSpPr/>
          <p:nvPr/>
        </p:nvSpPr>
        <p:spPr>
          <a:xfrm>
            <a:off x="6280190" y="3287077"/>
            <a:ext cx="510302" cy="510302"/>
          </a:xfrm>
          <a:prstGeom prst="roundRect">
            <a:avLst>
              <a:gd name="adj" fmla="val 40005"/>
            </a:avLst>
          </a:prstGeom>
          <a:solidFill>
            <a:srgbClr val="E8F3E8"/>
          </a:solidFill>
          <a:ln/>
        </p:spPr>
      </p:sp>
      <p:sp>
        <p:nvSpPr>
          <p:cNvPr id="5" name="Text 2"/>
          <p:cNvSpPr/>
          <p:nvPr/>
        </p:nvSpPr>
        <p:spPr>
          <a:xfrm>
            <a:off x="6365260" y="3329583"/>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405449"/>
                </a:solidFill>
                <a:latin typeface="Fraunces Extra Bold" pitchFamily="34" charset="0"/>
                <a:ea typeface="Fraunces Extra Bold" pitchFamily="34" charset="-122"/>
                <a:cs typeface="Fraunces Extra Bold" pitchFamily="34" charset="-120"/>
              </a:rPr>
              <a:t>1</a:t>
            </a:r>
            <a:endParaRPr lang="en-US" sz="2650" dirty="0"/>
          </a:p>
        </p:txBody>
      </p:sp>
      <p:sp>
        <p:nvSpPr>
          <p:cNvPr id="6" name="Text 3"/>
          <p:cNvSpPr/>
          <p:nvPr/>
        </p:nvSpPr>
        <p:spPr>
          <a:xfrm>
            <a:off x="7017306" y="3364944"/>
            <a:ext cx="2899410" cy="708660"/>
          </a:xfrm>
          <a:prstGeom prst="rect">
            <a:avLst/>
          </a:prstGeom>
          <a:noFill/>
          <a:ln/>
        </p:spPr>
        <p:txBody>
          <a:bodyPr wrap="squar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Automated Watering</a:t>
            </a:r>
            <a:endParaRPr lang="en-US" sz="2200" dirty="0"/>
          </a:p>
        </p:txBody>
      </p:sp>
      <p:sp>
        <p:nvSpPr>
          <p:cNvPr id="7" name="Text 4"/>
          <p:cNvSpPr/>
          <p:nvPr/>
        </p:nvSpPr>
        <p:spPr>
          <a:xfrm>
            <a:off x="7017306" y="4209693"/>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Our system delivers water precisely when needed. It adapts to plant requirements.</a:t>
            </a:r>
            <a:endParaRPr lang="en-US" sz="1750" dirty="0"/>
          </a:p>
        </p:txBody>
      </p:sp>
      <p:sp>
        <p:nvSpPr>
          <p:cNvPr id="8" name="Shape 5"/>
          <p:cNvSpPr/>
          <p:nvPr/>
        </p:nvSpPr>
        <p:spPr>
          <a:xfrm>
            <a:off x="10200203" y="3287077"/>
            <a:ext cx="510302" cy="510302"/>
          </a:xfrm>
          <a:prstGeom prst="roundRect">
            <a:avLst>
              <a:gd name="adj" fmla="val 40005"/>
            </a:avLst>
          </a:prstGeom>
          <a:solidFill>
            <a:srgbClr val="E8F3E8"/>
          </a:solidFill>
          <a:ln/>
        </p:spPr>
      </p:sp>
      <p:sp>
        <p:nvSpPr>
          <p:cNvPr id="9" name="Text 6"/>
          <p:cNvSpPr/>
          <p:nvPr/>
        </p:nvSpPr>
        <p:spPr>
          <a:xfrm>
            <a:off x="10285274" y="3329583"/>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405449"/>
                </a:solidFill>
                <a:latin typeface="Fraunces Extra Bold" pitchFamily="34" charset="0"/>
                <a:ea typeface="Fraunces Extra Bold" pitchFamily="34" charset="-122"/>
                <a:cs typeface="Fraunces Extra Bold" pitchFamily="34" charset="-120"/>
              </a:rPr>
              <a:t>2</a:t>
            </a:r>
            <a:endParaRPr lang="en-US" sz="2650" dirty="0"/>
          </a:p>
        </p:txBody>
      </p:sp>
      <p:sp>
        <p:nvSpPr>
          <p:cNvPr id="10" name="Text 7"/>
          <p:cNvSpPr/>
          <p:nvPr/>
        </p:nvSpPr>
        <p:spPr>
          <a:xfrm>
            <a:off x="10937319" y="3364944"/>
            <a:ext cx="2899410" cy="708660"/>
          </a:xfrm>
          <a:prstGeom prst="rect">
            <a:avLst/>
          </a:prstGeom>
          <a:noFill/>
          <a:ln/>
        </p:spPr>
        <p:txBody>
          <a:bodyPr wrap="squar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Resource Conservation</a:t>
            </a:r>
            <a:endParaRPr lang="en-US" sz="2200" dirty="0"/>
          </a:p>
        </p:txBody>
      </p:sp>
      <p:sp>
        <p:nvSpPr>
          <p:cNvPr id="11" name="Text 8"/>
          <p:cNvSpPr/>
          <p:nvPr/>
        </p:nvSpPr>
        <p:spPr>
          <a:xfrm>
            <a:off x="10937319" y="4209693"/>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It minimizes water waste. This promotes sustainable gardening practices.</a:t>
            </a:r>
            <a:endParaRPr lang="en-US" sz="1750" dirty="0"/>
          </a:p>
        </p:txBody>
      </p:sp>
      <p:sp>
        <p:nvSpPr>
          <p:cNvPr id="12" name="Shape 9"/>
          <p:cNvSpPr/>
          <p:nvPr/>
        </p:nvSpPr>
        <p:spPr>
          <a:xfrm>
            <a:off x="6280190" y="6114931"/>
            <a:ext cx="510302" cy="510302"/>
          </a:xfrm>
          <a:prstGeom prst="roundRect">
            <a:avLst>
              <a:gd name="adj" fmla="val 40005"/>
            </a:avLst>
          </a:prstGeom>
          <a:solidFill>
            <a:srgbClr val="E8F3E8"/>
          </a:solidFill>
          <a:ln/>
        </p:spPr>
      </p:sp>
      <p:sp>
        <p:nvSpPr>
          <p:cNvPr id="13" name="Text 10"/>
          <p:cNvSpPr/>
          <p:nvPr/>
        </p:nvSpPr>
        <p:spPr>
          <a:xfrm>
            <a:off x="6365260" y="6157436"/>
            <a:ext cx="340162" cy="425291"/>
          </a:xfrm>
          <a:prstGeom prst="rect">
            <a:avLst/>
          </a:prstGeom>
          <a:noFill/>
          <a:ln/>
        </p:spPr>
        <p:txBody>
          <a:bodyPr wrap="none" lIns="0" tIns="0" rIns="0" bIns="0" rtlCol="0" anchor="t"/>
          <a:lstStyle/>
          <a:p>
            <a:pPr marL="0" indent="0" algn="ctr">
              <a:lnSpc>
                <a:spcPts val="2650"/>
              </a:lnSpc>
              <a:buNone/>
            </a:pPr>
            <a:r>
              <a:rPr lang="en-US" sz="2650" b="1" dirty="0">
                <a:solidFill>
                  <a:srgbClr val="405449"/>
                </a:solidFill>
                <a:latin typeface="Fraunces Extra Bold" pitchFamily="34" charset="0"/>
                <a:ea typeface="Fraunces Extra Bold" pitchFamily="34" charset="-122"/>
                <a:cs typeface="Fraunces Extra Bold" pitchFamily="34" charset="-120"/>
              </a:rPr>
              <a:t>3</a:t>
            </a:r>
            <a:endParaRPr lang="en-US" sz="2650" dirty="0"/>
          </a:p>
        </p:txBody>
      </p:sp>
      <p:sp>
        <p:nvSpPr>
          <p:cNvPr id="14" name="Text 11"/>
          <p:cNvSpPr/>
          <p:nvPr/>
        </p:nvSpPr>
        <p:spPr>
          <a:xfrm>
            <a:off x="7017306" y="6192798"/>
            <a:ext cx="3304580"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Improved Plant Health</a:t>
            </a:r>
            <a:endParaRPr lang="en-US" sz="2200" dirty="0"/>
          </a:p>
        </p:txBody>
      </p:sp>
      <p:sp>
        <p:nvSpPr>
          <p:cNvPr id="15" name="Text 12"/>
          <p:cNvSpPr/>
          <p:nvPr/>
        </p:nvSpPr>
        <p:spPr>
          <a:xfrm>
            <a:off x="7017306" y="6683216"/>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Optimal moisture levels lead to healthier, more vibrant plants. This enhances growth.</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AEE1C54-FCC2-1452-973D-F30919014994}"/>
              </a:ext>
            </a:extLst>
          </p:cNvPr>
          <p:cNvPicPr>
            <a:picLocks noChangeAspect="1"/>
          </p:cNvPicPr>
          <p:nvPr/>
        </p:nvPicPr>
        <p:blipFill>
          <a:blip r:embed="rId2"/>
          <a:stretch>
            <a:fillRect/>
          </a:stretch>
        </p:blipFill>
        <p:spPr>
          <a:xfrm>
            <a:off x="0" y="1"/>
            <a:ext cx="14630400" cy="8229600"/>
          </a:xfrm>
          <a:prstGeom prst="rect">
            <a:avLst/>
          </a:prstGeom>
        </p:spPr>
      </p:pic>
    </p:spTree>
    <p:extLst>
      <p:ext uri="{BB962C8B-B14F-4D97-AF65-F5344CB8AC3E}">
        <p14:creationId xmlns:p14="http://schemas.microsoft.com/office/powerpoint/2010/main" val="38539224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AF14CB-6D30-34AE-8C09-C2B9E3B4A86F}"/>
              </a:ext>
            </a:extLst>
          </p:cNvPr>
          <p:cNvPicPr>
            <a:picLocks noChangeAspect="1"/>
          </p:cNvPicPr>
          <p:nvPr/>
        </p:nvPicPr>
        <p:blipFill>
          <a:blip r:embed="rId2"/>
          <a:stretch>
            <a:fillRect/>
          </a:stretch>
        </p:blipFill>
        <p:spPr>
          <a:xfrm>
            <a:off x="0" y="1"/>
            <a:ext cx="14630400" cy="8333482"/>
          </a:xfrm>
          <a:prstGeom prst="rect">
            <a:avLst/>
          </a:prstGeom>
        </p:spPr>
      </p:pic>
      <p:sp>
        <p:nvSpPr>
          <p:cNvPr id="3" name="TextBox 2">
            <a:extLst>
              <a:ext uri="{FF2B5EF4-FFF2-40B4-BE49-F238E27FC236}">
                <a16:creationId xmlns:a16="http://schemas.microsoft.com/office/drawing/2014/main" id="{746D74B4-ABA1-2415-5BE3-8928FD0813EC}"/>
              </a:ext>
            </a:extLst>
          </p:cNvPr>
          <p:cNvSpPr txBox="1"/>
          <p:nvPr/>
        </p:nvSpPr>
        <p:spPr>
          <a:xfrm>
            <a:off x="6398802" y="3252341"/>
            <a:ext cx="1828800" cy="369332"/>
          </a:xfrm>
          <a:prstGeom prst="rect">
            <a:avLst/>
          </a:prstGeom>
          <a:noFill/>
        </p:spPr>
        <p:txBody>
          <a:bodyPr wrap="square" rtlCol="0">
            <a:spAutoFit/>
          </a:bodyPr>
          <a:lstStyle/>
          <a:p>
            <a:pPr algn="l"/>
            <a:endParaRPr lang="en-US"/>
          </a:p>
        </p:txBody>
      </p:sp>
    </p:spTree>
    <p:extLst>
      <p:ext uri="{BB962C8B-B14F-4D97-AF65-F5344CB8AC3E}">
        <p14:creationId xmlns:p14="http://schemas.microsoft.com/office/powerpoint/2010/main" val="35098114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076"/>
          </a:xfrm>
          <a:prstGeom prst="rect">
            <a:avLst/>
          </a:prstGeom>
        </p:spPr>
      </p:pic>
      <p:sp>
        <p:nvSpPr>
          <p:cNvPr id="3" name="Text 0"/>
          <p:cNvSpPr/>
          <p:nvPr/>
        </p:nvSpPr>
        <p:spPr>
          <a:xfrm>
            <a:off x="6163389" y="531971"/>
            <a:ext cx="7790021" cy="1813441"/>
          </a:xfrm>
          <a:prstGeom prst="rect">
            <a:avLst/>
          </a:prstGeom>
          <a:noFill/>
          <a:ln/>
        </p:spPr>
        <p:txBody>
          <a:bodyPr wrap="square" lIns="0" tIns="0" rIns="0" bIns="0" rtlCol="0" anchor="t"/>
          <a:lstStyle/>
          <a:p>
            <a:pPr marL="0" indent="0" algn="l">
              <a:lnSpc>
                <a:spcPts val="4750"/>
              </a:lnSpc>
              <a:buNone/>
            </a:pPr>
            <a:r>
              <a:rPr lang="en-US" sz="3800" b="1" dirty="0">
                <a:solidFill>
                  <a:srgbClr val="3B4540"/>
                </a:solidFill>
                <a:latin typeface="Fraunces Extra Bold" pitchFamily="34" charset="0"/>
                <a:ea typeface="Fraunces Extra Bold" pitchFamily="34" charset="-122"/>
                <a:cs typeface="Fraunces Extra Bold" pitchFamily="34" charset="-120"/>
              </a:rPr>
              <a:t>System Architecture: Hardware and Software Components</a:t>
            </a:r>
            <a:endParaRPr lang="en-US" sz="3800" dirty="0"/>
          </a:p>
        </p:txBody>
      </p:sp>
      <p:sp>
        <p:nvSpPr>
          <p:cNvPr id="4" name="Shape 1"/>
          <p:cNvSpPr/>
          <p:nvPr/>
        </p:nvSpPr>
        <p:spPr>
          <a:xfrm>
            <a:off x="6163389" y="2635568"/>
            <a:ext cx="3798332" cy="2623185"/>
          </a:xfrm>
          <a:prstGeom prst="roundRect">
            <a:avLst>
              <a:gd name="adj" fmla="val 6637"/>
            </a:avLst>
          </a:prstGeom>
          <a:solidFill>
            <a:srgbClr val="E8F3E8"/>
          </a:solidFill>
          <a:ln/>
        </p:spPr>
      </p:sp>
      <p:sp>
        <p:nvSpPr>
          <p:cNvPr id="5" name="Text 2"/>
          <p:cNvSpPr/>
          <p:nvPr/>
        </p:nvSpPr>
        <p:spPr>
          <a:xfrm>
            <a:off x="6356747" y="2828925"/>
            <a:ext cx="2418040" cy="302181"/>
          </a:xfrm>
          <a:prstGeom prst="rect">
            <a:avLst/>
          </a:prstGeom>
          <a:noFill/>
          <a:ln/>
        </p:spPr>
        <p:txBody>
          <a:bodyPr wrap="none" lIns="0" tIns="0" rIns="0" bIns="0" rtlCol="0" anchor="t"/>
          <a:lstStyle/>
          <a:p>
            <a:pPr marL="0" indent="0" algn="l">
              <a:lnSpc>
                <a:spcPts val="2350"/>
              </a:lnSpc>
              <a:buNone/>
            </a:pPr>
            <a:r>
              <a:rPr lang="en-US" sz="1900" b="1" dirty="0">
                <a:solidFill>
                  <a:srgbClr val="405449"/>
                </a:solidFill>
                <a:latin typeface="Fraunces Extra Bold" pitchFamily="34" charset="0"/>
                <a:ea typeface="Fraunces Extra Bold" pitchFamily="34" charset="-122"/>
                <a:cs typeface="Fraunces Extra Bold" pitchFamily="34" charset="-120"/>
              </a:rPr>
              <a:t>Hardware</a:t>
            </a:r>
            <a:endParaRPr lang="en-US" sz="1900" dirty="0"/>
          </a:p>
        </p:txBody>
      </p:sp>
      <p:sp>
        <p:nvSpPr>
          <p:cNvPr id="6" name="Text 3"/>
          <p:cNvSpPr/>
          <p:nvPr/>
        </p:nvSpPr>
        <p:spPr>
          <a:xfrm>
            <a:off x="6356747" y="3247073"/>
            <a:ext cx="3411617"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Arduino UNO microcontroller</a:t>
            </a:r>
            <a:endParaRPr lang="en-US" sz="1500" dirty="0"/>
          </a:p>
        </p:txBody>
      </p:sp>
      <p:sp>
        <p:nvSpPr>
          <p:cNvPr id="7" name="Text 4"/>
          <p:cNvSpPr/>
          <p:nvPr/>
        </p:nvSpPr>
        <p:spPr>
          <a:xfrm>
            <a:off x="6356747" y="3624263"/>
            <a:ext cx="3411617"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Soil moisture sensor</a:t>
            </a:r>
            <a:endParaRPr lang="en-US" sz="1500" dirty="0"/>
          </a:p>
        </p:txBody>
      </p:sp>
      <p:sp>
        <p:nvSpPr>
          <p:cNvPr id="8" name="Text 5"/>
          <p:cNvSpPr/>
          <p:nvPr/>
        </p:nvSpPr>
        <p:spPr>
          <a:xfrm>
            <a:off x="6356747" y="4001453"/>
            <a:ext cx="3411617"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Water pump</a:t>
            </a:r>
            <a:endParaRPr lang="en-US" sz="1500" dirty="0"/>
          </a:p>
        </p:txBody>
      </p:sp>
      <p:sp>
        <p:nvSpPr>
          <p:cNvPr id="9" name="Text 6"/>
          <p:cNvSpPr/>
          <p:nvPr/>
        </p:nvSpPr>
        <p:spPr>
          <a:xfrm>
            <a:off x="6356747" y="4378643"/>
            <a:ext cx="3411617"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Relay module</a:t>
            </a:r>
            <a:endParaRPr lang="en-US" sz="1500" dirty="0"/>
          </a:p>
        </p:txBody>
      </p:sp>
      <p:sp>
        <p:nvSpPr>
          <p:cNvPr id="10" name="Text 7"/>
          <p:cNvSpPr/>
          <p:nvPr/>
        </p:nvSpPr>
        <p:spPr>
          <a:xfrm>
            <a:off x="6356747" y="4755833"/>
            <a:ext cx="3411617"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Connecting wires</a:t>
            </a:r>
            <a:endParaRPr lang="en-US" sz="1500" dirty="0"/>
          </a:p>
        </p:txBody>
      </p:sp>
      <p:sp>
        <p:nvSpPr>
          <p:cNvPr id="11" name="Shape 8"/>
          <p:cNvSpPr/>
          <p:nvPr/>
        </p:nvSpPr>
        <p:spPr>
          <a:xfrm>
            <a:off x="10155079" y="2635568"/>
            <a:ext cx="3798332" cy="2623185"/>
          </a:xfrm>
          <a:prstGeom prst="roundRect">
            <a:avLst>
              <a:gd name="adj" fmla="val 6637"/>
            </a:avLst>
          </a:prstGeom>
          <a:solidFill>
            <a:srgbClr val="E8F3E8"/>
          </a:solidFill>
          <a:ln/>
        </p:spPr>
      </p:sp>
      <p:sp>
        <p:nvSpPr>
          <p:cNvPr id="12" name="Text 9"/>
          <p:cNvSpPr/>
          <p:nvPr/>
        </p:nvSpPr>
        <p:spPr>
          <a:xfrm>
            <a:off x="10348436" y="2828925"/>
            <a:ext cx="2418040" cy="302181"/>
          </a:xfrm>
          <a:prstGeom prst="rect">
            <a:avLst/>
          </a:prstGeom>
          <a:noFill/>
          <a:ln/>
        </p:spPr>
        <p:txBody>
          <a:bodyPr wrap="none" lIns="0" tIns="0" rIns="0" bIns="0" rtlCol="0" anchor="t"/>
          <a:lstStyle/>
          <a:p>
            <a:pPr marL="0" indent="0" algn="l">
              <a:lnSpc>
                <a:spcPts val="2350"/>
              </a:lnSpc>
              <a:buNone/>
            </a:pPr>
            <a:r>
              <a:rPr lang="en-US" sz="1900" b="1" dirty="0">
                <a:solidFill>
                  <a:srgbClr val="405449"/>
                </a:solidFill>
                <a:latin typeface="Fraunces Extra Bold" pitchFamily="34" charset="0"/>
                <a:ea typeface="Fraunces Extra Bold" pitchFamily="34" charset="-122"/>
                <a:cs typeface="Fraunces Extra Bold" pitchFamily="34" charset="-120"/>
              </a:rPr>
              <a:t>Software</a:t>
            </a:r>
            <a:endParaRPr lang="en-US" sz="1900" dirty="0"/>
          </a:p>
        </p:txBody>
      </p:sp>
      <p:sp>
        <p:nvSpPr>
          <p:cNvPr id="13" name="Text 10"/>
          <p:cNvSpPr/>
          <p:nvPr/>
        </p:nvSpPr>
        <p:spPr>
          <a:xfrm>
            <a:off x="10348436" y="3247073"/>
            <a:ext cx="3411617"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Arduino IDE</a:t>
            </a:r>
            <a:endParaRPr lang="en-US" sz="1500" dirty="0"/>
          </a:p>
        </p:txBody>
      </p:sp>
      <p:sp>
        <p:nvSpPr>
          <p:cNvPr id="14" name="Text 11"/>
          <p:cNvSpPr/>
          <p:nvPr/>
        </p:nvSpPr>
        <p:spPr>
          <a:xfrm>
            <a:off x="10348436" y="3624263"/>
            <a:ext cx="3411617"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Custom C++ code</a:t>
            </a:r>
            <a:endParaRPr lang="en-US" sz="1500" dirty="0"/>
          </a:p>
        </p:txBody>
      </p:sp>
      <p:sp>
        <p:nvSpPr>
          <p:cNvPr id="15" name="Text 12"/>
          <p:cNvSpPr/>
          <p:nvPr/>
        </p:nvSpPr>
        <p:spPr>
          <a:xfrm>
            <a:off x="10348436" y="4001453"/>
            <a:ext cx="3411617"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Serial Monitor for debugging</a:t>
            </a:r>
            <a:endParaRPr lang="en-US" sz="1500" dirty="0"/>
          </a:p>
        </p:txBody>
      </p:sp>
      <p:sp>
        <p:nvSpPr>
          <p:cNvPr id="16" name="Text 13"/>
          <p:cNvSpPr/>
          <p:nvPr/>
        </p:nvSpPr>
        <p:spPr>
          <a:xfrm>
            <a:off x="10348436" y="4378643"/>
            <a:ext cx="3411617"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Logic for sensor readings</a:t>
            </a:r>
            <a:endParaRPr lang="en-US" sz="1500" dirty="0"/>
          </a:p>
        </p:txBody>
      </p:sp>
      <p:sp>
        <p:nvSpPr>
          <p:cNvPr id="17" name="Shape 14"/>
          <p:cNvSpPr/>
          <p:nvPr/>
        </p:nvSpPr>
        <p:spPr>
          <a:xfrm>
            <a:off x="6163389" y="5452110"/>
            <a:ext cx="7790021" cy="2245995"/>
          </a:xfrm>
          <a:prstGeom prst="roundRect">
            <a:avLst>
              <a:gd name="adj" fmla="val 7752"/>
            </a:avLst>
          </a:prstGeom>
          <a:solidFill>
            <a:srgbClr val="E8F3E8"/>
          </a:solidFill>
          <a:ln/>
        </p:spPr>
      </p:sp>
      <p:sp>
        <p:nvSpPr>
          <p:cNvPr id="18" name="Text 15"/>
          <p:cNvSpPr/>
          <p:nvPr/>
        </p:nvSpPr>
        <p:spPr>
          <a:xfrm>
            <a:off x="6356747" y="5645468"/>
            <a:ext cx="2418040" cy="302181"/>
          </a:xfrm>
          <a:prstGeom prst="rect">
            <a:avLst/>
          </a:prstGeom>
          <a:noFill/>
          <a:ln/>
        </p:spPr>
        <p:txBody>
          <a:bodyPr wrap="none" lIns="0" tIns="0" rIns="0" bIns="0" rtlCol="0" anchor="t"/>
          <a:lstStyle/>
          <a:p>
            <a:pPr marL="0" indent="0" algn="l">
              <a:lnSpc>
                <a:spcPts val="2350"/>
              </a:lnSpc>
              <a:buNone/>
            </a:pPr>
            <a:r>
              <a:rPr lang="en-US" sz="1900" b="1" dirty="0">
                <a:solidFill>
                  <a:srgbClr val="405449"/>
                </a:solidFill>
                <a:latin typeface="Fraunces Extra Bold" pitchFamily="34" charset="0"/>
                <a:ea typeface="Fraunces Extra Bold" pitchFamily="34" charset="-122"/>
                <a:cs typeface="Fraunces Extra Bold" pitchFamily="34" charset="-120"/>
              </a:rPr>
              <a:t>Connectivity</a:t>
            </a:r>
            <a:endParaRPr lang="en-US" sz="1900" dirty="0"/>
          </a:p>
        </p:txBody>
      </p:sp>
      <p:sp>
        <p:nvSpPr>
          <p:cNvPr id="19" name="Text 16"/>
          <p:cNvSpPr/>
          <p:nvPr/>
        </p:nvSpPr>
        <p:spPr>
          <a:xfrm>
            <a:off x="6356747" y="6063615"/>
            <a:ext cx="7403306"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USB for programming</a:t>
            </a:r>
            <a:endParaRPr lang="en-US" sz="1500" dirty="0"/>
          </a:p>
        </p:txBody>
      </p:sp>
      <p:sp>
        <p:nvSpPr>
          <p:cNvPr id="20" name="Text 17"/>
          <p:cNvSpPr/>
          <p:nvPr/>
        </p:nvSpPr>
        <p:spPr>
          <a:xfrm>
            <a:off x="6356747" y="6440805"/>
            <a:ext cx="7403306"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Digital/Analog pins</a:t>
            </a:r>
            <a:endParaRPr lang="en-US" sz="1500" dirty="0"/>
          </a:p>
        </p:txBody>
      </p:sp>
      <p:sp>
        <p:nvSpPr>
          <p:cNvPr id="21" name="Text 18"/>
          <p:cNvSpPr/>
          <p:nvPr/>
        </p:nvSpPr>
        <p:spPr>
          <a:xfrm>
            <a:off x="6356747" y="6817995"/>
            <a:ext cx="7403306"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Power supply</a:t>
            </a:r>
            <a:endParaRPr lang="en-US" sz="1500" dirty="0"/>
          </a:p>
        </p:txBody>
      </p:sp>
      <p:sp>
        <p:nvSpPr>
          <p:cNvPr id="22" name="Text 19"/>
          <p:cNvSpPr/>
          <p:nvPr/>
        </p:nvSpPr>
        <p:spPr>
          <a:xfrm>
            <a:off x="6356747" y="7195185"/>
            <a:ext cx="7403306" cy="309563"/>
          </a:xfrm>
          <a:prstGeom prst="rect">
            <a:avLst/>
          </a:prstGeom>
          <a:noFill/>
          <a:ln/>
        </p:spPr>
        <p:txBody>
          <a:bodyPr wrap="none" lIns="0" tIns="0" rIns="0" bIns="0" rtlCol="0" anchor="t"/>
          <a:lstStyle/>
          <a:p>
            <a:pPr marL="342900" indent="-342900" algn="l">
              <a:lnSpc>
                <a:spcPts val="2400"/>
              </a:lnSpc>
              <a:buSzPct val="100000"/>
              <a:buChar char="•"/>
            </a:pPr>
            <a:r>
              <a:rPr lang="en-US" sz="1500" dirty="0">
                <a:solidFill>
                  <a:srgbClr val="405449"/>
                </a:solidFill>
                <a:latin typeface="Nobile" pitchFamily="34" charset="0"/>
                <a:ea typeface="Nobile" pitchFamily="34" charset="-122"/>
                <a:cs typeface="Nobile" pitchFamily="34" charset="-120"/>
              </a:rPr>
              <a:t>Sensor input lines</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686520"/>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Arduino UNO: The Brain of the System</a:t>
            </a:r>
            <a:endParaRPr lang="en-US" sz="4450" dirty="0"/>
          </a:p>
        </p:txBody>
      </p:sp>
      <p:pic>
        <p:nvPicPr>
          <p:cNvPr id="4" name="Image 1" descr="preencoded.png"/>
          <p:cNvPicPr>
            <a:picLocks noChangeAspect="1"/>
          </p:cNvPicPr>
          <p:nvPr/>
        </p:nvPicPr>
        <p:blipFill>
          <a:blip r:embed="rId4"/>
          <a:stretch>
            <a:fillRect/>
          </a:stretch>
        </p:blipFill>
        <p:spPr>
          <a:xfrm>
            <a:off x="6280190" y="3444240"/>
            <a:ext cx="566976" cy="566976"/>
          </a:xfrm>
          <a:prstGeom prst="rect">
            <a:avLst/>
          </a:prstGeom>
        </p:spPr>
      </p:pic>
      <p:sp>
        <p:nvSpPr>
          <p:cNvPr id="5" name="Text 1"/>
          <p:cNvSpPr/>
          <p:nvPr/>
        </p:nvSpPr>
        <p:spPr>
          <a:xfrm>
            <a:off x="6280190" y="4238030"/>
            <a:ext cx="232981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Microcontroller</a:t>
            </a:r>
            <a:endParaRPr lang="en-US" sz="2200" dirty="0"/>
          </a:p>
        </p:txBody>
      </p:sp>
      <p:sp>
        <p:nvSpPr>
          <p:cNvPr id="6" name="Text 2"/>
          <p:cNvSpPr/>
          <p:nvPr/>
        </p:nvSpPr>
        <p:spPr>
          <a:xfrm>
            <a:off x="6280190" y="4728448"/>
            <a:ext cx="2329815" cy="1451610"/>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The Arduino UNO processes sensor data. It executes the irrigation logic.</a:t>
            </a:r>
            <a:endParaRPr lang="en-US" sz="1750" dirty="0"/>
          </a:p>
        </p:txBody>
      </p:sp>
      <p:pic>
        <p:nvPicPr>
          <p:cNvPr id="7" name="Image 2" descr="preencoded.png"/>
          <p:cNvPicPr>
            <a:picLocks noChangeAspect="1"/>
          </p:cNvPicPr>
          <p:nvPr/>
        </p:nvPicPr>
        <p:blipFill>
          <a:blip r:embed="rId5"/>
          <a:stretch>
            <a:fillRect/>
          </a:stretch>
        </p:blipFill>
        <p:spPr>
          <a:xfrm>
            <a:off x="8893493" y="3444240"/>
            <a:ext cx="566976" cy="566976"/>
          </a:xfrm>
          <a:prstGeom prst="rect">
            <a:avLst/>
          </a:prstGeom>
        </p:spPr>
      </p:pic>
      <p:sp>
        <p:nvSpPr>
          <p:cNvPr id="8" name="Text 3"/>
          <p:cNvSpPr/>
          <p:nvPr/>
        </p:nvSpPr>
        <p:spPr>
          <a:xfrm>
            <a:off x="8893493" y="4238030"/>
            <a:ext cx="232981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Connectivity</a:t>
            </a:r>
            <a:endParaRPr lang="en-US" sz="2200" dirty="0"/>
          </a:p>
        </p:txBody>
      </p:sp>
      <p:sp>
        <p:nvSpPr>
          <p:cNvPr id="9" name="Text 4"/>
          <p:cNvSpPr/>
          <p:nvPr/>
        </p:nvSpPr>
        <p:spPr>
          <a:xfrm>
            <a:off x="8893493" y="4728448"/>
            <a:ext cx="2329815" cy="1814513"/>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It offers versatile input/output pins. This allows for sensor and actuator integration.</a:t>
            </a:r>
            <a:endParaRPr lang="en-US" sz="1750" dirty="0"/>
          </a:p>
        </p:txBody>
      </p:sp>
      <p:pic>
        <p:nvPicPr>
          <p:cNvPr id="10" name="Image 3" descr="preencoded.png"/>
          <p:cNvPicPr>
            <a:picLocks noChangeAspect="1"/>
          </p:cNvPicPr>
          <p:nvPr/>
        </p:nvPicPr>
        <p:blipFill>
          <a:blip r:embed="rId6"/>
          <a:stretch>
            <a:fillRect/>
          </a:stretch>
        </p:blipFill>
        <p:spPr>
          <a:xfrm>
            <a:off x="11506795" y="3444240"/>
            <a:ext cx="566976" cy="566976"/>
          </a:xfrm>
          <a:prstGeom prst="rect">
            <a:avLst/>
          </a:prstGeom>
        </p:spPr>
      </p:pic>
      <p:sp>
        <p:nvSpPr>
          <p:cNvPr id="11" name="Text 5"/>
          <p:cNvSpPr/>
          <p:nvPr/>
        </p:nvSpPr>
        <p:spPr>
          <a:xfrm>
            <a:off x="11506795" y="4238030"/>
            <a:ext cx="232981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Programming</a:t>
            </a:r>
            <a:endParaRPr lang="en-US" sz="2200" dirty="0"/>
          </a:p>
        </p:txBody>
      </p:sp>
      <p:sp>
        <p:nvSpPr>
          <p:cNvPr id="12" name="Text 6"/>
          <p:cNvSpPr/>
          <p:nvPr/>
        </p:nvSpPr>
        <p:spPr>
          <a:xfrm>
            <a:off x="11506795" y="4728448"/>
            <a:ext cx="2329815" cy="1451610"/>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Easily programmable via Arduino IDE. It supports C/C++ language.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15</Slides>
  <Notes>10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bandiravi2123@gmail.com</cp:lastModifiedBy>
  <cp:revision>12</cp:revision>
  <dcterms:created xsi:type="dcterms:W3CDTF">2025-05-26T14:31:08Z</dcterms:created>
  <dcterms:modified xsi:type="dcterms:W3CDTF">2025-05-28T17:25:18Z</dcterms:modified>
</cp:coreProperties>
</file>